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33"/>
  </p:notesMasterIdLst>
  <p:sldIdLst>
    <p:sldId id="256" r:id="rId2"/>
    <p:sldId id="371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8" r:id="rId11"/>
    <p:sldId id="349" r:id="rId12"/>
    <p:sldId id="319" r:id="rId13"/>
    <p:sldId id="352" r:id="rId14"/>
    <p:sldId id="318" r:id="rId15"/>
    <p:sldId id="351" r:id="rId16"/>
    <p:sldId id="340" r:id="rId17"/>
    <p:sldId id="291" r:id="rId18"/>
    <p:sldId id="341" r:id="rId19"/>
    <p:sldId id="342" r:id="rId20"/>
    <p:sldId id="343" r:id="rId21"/>
    <p:sldId id="350" r:id="rId22"/>
    <p:sldId id="344" r:id="rId23"/>
    <p:sldId id="296" r:id="rId24"/>
    <p:sldId id="385" r:id="rId25"/>
    <p:sldId id="258" r:id="rId26"/>
    <p:sldId id="261" r:id="rId27"/>
    <p:sldId id="386" r:id="rId28"/>
    <p:sldId id="262" r:id="rId29"/>
    <p:sldId id="263" r:id="rId30"/>
    <p:sldId id="264" r:id="rId31"/>
    <p:sldId id="270" r:id="rId32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g5DLSNQyN/pQ+JFAwtf//80uJp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8"/>
    <p:restoredTop sz="96197"/>
  </p:normalViewPr>
  <p:slideViewPr>
    <p:cSldViewPr snapToGrid="0" snapToObjects="1">
      <p:cViewPr varScale="1">
        <p:scale>
          <a:sx n="124" d="100"/>
          <a:sy n="124" d="100"/>
        </p:scale>
        <p:origin x="1520" y="168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9" name="Google Shape;499;p3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00" name="Google Shape;500;p3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7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66" name="Google Shape;566;p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9" name="Google Shape;499;p3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00" name="Google Shape;500;p3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6879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7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1" name="Google Shape;611;p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5" name="Google Shape;515;p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16" name="Google Shape;516;p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7281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7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8" name="Google Shape;598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5" name="Google Shape;535;p4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36" name="Google Shape;536;p4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7" name="Google Shape;577;p4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78" name="Google Shape;578;p4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3" name="Google Shape;593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94" name="Google Shape;594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4" name="Google Shape;604;p4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05" name="Google Shape;605;p4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922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5" name="Google Shape;615;p4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16" name="Google Shape;616;p4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7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585" name="Google Shape;585;p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1" name="Google Shape;641;p7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42" name="Google Shape;642;p7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8" name="Google Shape;668;p7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69" name="Google Shape;669;p7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25028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" name="Google Shape;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66" name="Google Shape;66;p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0fc0afc8c1_1_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70" name="Google Shape;370;g10fc0afc8c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76563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3" name="Google Shape;7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0" name="Google Shape;8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98" name="Google Shape;39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88" name="Google Shape;88;p1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06" name="Google Shape;4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4" name="Google Shape;414;p3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15" name="Google Shape;415;p3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7" name="Google Shape;437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38" name="Google Shape;438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6" name="Google Shape;446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47" name="Google Shape;447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6" name="Google Shape;456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7" name="Google Shape;457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0" name="Google Shape;470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71" name="Google Shape;471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533E278C-D9FD-EF49-66FB-AE885D84B525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DA68D6DF-295E-7833-7448-BEC0E43CB9C6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5D43F233-5691-286E-F59A-F6E35894D0DD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10: Hack CPU Logic &amp; Midterm Practice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2C24576E-B032-BDDD-0586-7F99C3AA15D2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BD364B4B-478F-DD0B-41A4-071AE22A559A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0C0F2A2A-FABE-54BB-C695-B748A0FE39FE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889533DB-EC13-4D03-9D08-002A69755338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10: Hack CPU Logic &amp; Midterm Practice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D8EC6442-D3E2-554B-A73F-A8958C2AD29C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799" y="2431662"/>
            <a:ext cx="7957457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Hack CPU Logic &amp; Midterm Practice</a:t>
            </a:r>
            <a:endParaRPr sz="3100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799" y="5240634"/>
            <a:ext cx="7772400" cy="125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Hack CPU Logic, Midterm Topics Brainstorm and Practice Problems, Project 6 Overview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CPU Operation: Instruction Handling</a:t>
            </a:r>
            <a:endParaRPr dirty="0"/>
          </a:p>
        </p:txBody>
      </p:sp>
      <p:sp>
        <p:nvSpPr>
          <p:cNvPr id="503" name="Google Shape;503;p3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504" name="Google Shape;504;p39"/>
          <p:cNvSpPr/>
          <p:nvPr/>
        </p:nvSpPr>
        <p:spPr>
          <a:xfrm>
            <a:off x="1451903" y="1461110"/>
            <a:ext cx="6687300" cy="23769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9"/>
          <p:cNvSpPr/>
          <p:nvPr/>
        </p:nvSpPr>
        <p:spPr>
          <a:xfrm>
            <a:off x="4094479" y="1197669"/>
            <a:ext cx="10160" cy="2702560"/>
          </a:xfrm>
          <a:custGeom>
            <a:avLst/>
            <a:gdLst/>
            <a:ahLst/>
            <a:cxnLst/>
            <a:rect l="l" t="t" r="r" b="b"/>
            <a:pathLst>
              <a:path w="10160" h="2702560" extrusionOk="0">
                <a:moveTo>
                  <a:pt x="10160" y="0"/>
                </a:moveTo>
                <a:lnTo>
                  <a:pt x="0" y="27025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48BFAE6-0F0A-410C-C00E-8848BB512D6F}"/>
              </a:ext>
            </a:extLst>
          </p:cNvPr>
          <p:cNvSpPr/>
          <p:nvPr/>
        </p:nvSpPr>
        <p:spPr>
          <a:xfrm>
            <a:off x="2400905" y="2040446"/>
            <a:ext cx="1466851" cy="445020"/>
          </a:xfrm>
          <a:prstGeom prst="round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C-instruction</a:t>
            </a:r>
          </a:p>
        </p:txBody>
      </p:sp>
      <p:sp>
        <p:nvSpPr>
          <p:cNvPr id="506" name="Google Shape;506;p39"/>
          <p:cNvSpPr/>
          <p:nvPr/>
        </p:nvSpPr>
        <p:spPr>
          <a:xfrm>
            <a:off x="4104640" y="1217989"/>
            <a:ext cx="4480559" cy="10159"/>
          </a:xfrm>
          <a:custGeom>
            <a:avLst/>
            <a:gdLst/>
            <a:ahLst/>
            <a:cxnLst/>
            <a:rect l="l" t="t" r="r" b="b"/>
            <a:pathLst>
              <a:path w="4480559" h="10159" extrusionOk="0">
                <a:moveTo>
                  <a:pt x="0" y="0"/>
                </a:moveTo>
                <a:lnTo>
                  <a:pt x="4480560" y="101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9"/>
          <p:cNvSpPr txBox="1"/>
          <p:nvPr/>
        </p:nvSpPr>
        <p:spPr>
          <a:xfrm>
            <a:off x="330868" y="3256188"/>
            <a:ext cx="1216502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548235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</a:t>
            </a:r>
            <a:r>
              <a:rPr lang="en-US" sz="1600" b="1" i="0" u="none" strike="noStrike" cap="none" dirty="0">
                <a:solidFill>
                  <a:srgbClr val="0000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=D+1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;</a:t>
            </a:r>
            <a:r>
              <a:rPr lang="en-US" sz="1600" b="1" i="0" u="none" strike="noStrike" cap="none" dirty="0">
                <a:solidFill>
                  <a:srgbClr val="843C0C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JMP</a:t>
            </a:r>
            <a:endParaRPr sz="16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510" name="Google Shape;510;p39"/>
          <p:cNvSpPr txBox="1"/>
          <p:nvPr/>
        </p:nvSpPr>
        <p:spPr>
          <a:xfrm>
            <a:off x="1578533" y="3211820"/>
            <a:ext cx="2062500" cy="3696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11493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800" b="0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0011111</a:t>
            </a:r>
            <a:r>
              <a:rPr lang="en-US" sz="1800" b="0" i="0" u="none" strike="noStrike" cap="none" dirty="0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010</a:t>
            </a:r>
            <a:r>
              <a:rPr lang="en-US" sz="1800" b="0" i="0" u="none" strike="noStrike" cap="none" dirty="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111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56B6E34-293A-E82E-3AFE-3AAA0FC5AA51}"/>
              </a:ext>
            </a:extLst>
          </p:cNvPr>
          <p:cNvCxnSpPr>
            <a:stCxn id="2" idx="2"/>
            <a:endCxn id="510" idx="0"/>
          </p:cNvCxnSpPr>
          <p:nvPr/>
        </p:nvCxnSpPr>
        <p:spPr>
          <a:xfrm flipH="1">
            <a:off x="2609783" y="2485466"/>
            <a:ext cx="524548" cy="726354"/>
          </a:xfrm>
          <a:prstGeom prst="straightConnector1">
            <a:avLst/>
          </a:prstGeom>
          <a:ln w="19050">
            <a:solidFill>
              <a:srgbClr val="F4B18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7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69" name="Google Shape;569;p7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70" name="Google Shape;570;p7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571" name="Google Shape;571;p71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2" name="Google Shape;572;p71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3" name="Google Shape;573;p71"/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71"/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5" name="Google Shape;575;p71"/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71"/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7" name="Google Shape;577;p71"/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71"/>
          <p:cNvSpPr/>
          <p:nvPr/>
        </p:nvSpPr>
        <p:spPr>
          <a:xfrm>
            <a:off x="2922690" y="3064467"/>
            <a:ext cx="2762712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79" name="Google Shape;579;p71"/>
          <p:cNvSpPr/>
          <p:nvPr/>
        </p:nvSpPr>
        <p:spPr>
          <a:xfrm rot="5400000">
            <a:off x="2420020" y="2478492"/>
            <a:ext cx="131798" cy="503562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71"/>
          <p:cNvSpPr/>
          <p:nvPr/>
        </p:nvSpPr>
        <p:spPr>
          <a:xfrm>
            <a:off x="1836557" y="3064467"/>
            <a:ext cx="966900" cy="762000"/>
          </a:xfrm>
          <a:prstGeom prst="wedgeRectCallout">
            <a:avLst>
              <a:gd name="adj1" fmla="val 20545"/>
              <a:gd name="adj2" fmla="val -83504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1" name="Google Shape;581;p71"/>
          <p:cNvSpPr/>
          <p:nvPr/>
        </p:nvSpPr>
        <p:spPr>
          <a:xfrm>
            <a:off x="121483" y="3064467"/>
            <a:ext cx="1595841" cy="762000"/>
          </a:xfrm>
          <a:prstGeom prst="wedgeRectCallout">
            <a:avLst>
              <a:gd name="adj1" fmla="val 70943"/>
              <a:gd name="adj2" fmla="val -8478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582" name="Google Shape;582;p71"/>
          <p:cNvSpPr/>
          <p:nvPr/>
        </p:nvSpPr>
        <p:spPr>
          <a:xfrm rot="5400000">
            <a:off x="1959982" y="2610280"/>
            <a:ext cx="119184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3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CPU Operation: Instruction Handling</a:t>
            </a:r>
            <a:endParaRPr dirty="0"/>
          </a:p>
        </p:txBody>
      </p:sp>
      <p:sp>
        <p:nvSpPr>
          <p:cNvPr id="503" name="Google Shape;503;p3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504" name="Google Shape;504;p39"/>
          <p:cNvSpPr/>
          <p:nvPr/>
        </p:nvSpPr>
        <p:spPr>
          <a:xfrm>
            <a:off x="1451903" y="1461110"/>
            <a:ext cx="6687300" cy="23769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39"/>
          <p:cNvSpPr/>
          <p:nvPr/>
        </p:nvSpPr>
        <p:spPr>
          <a:xfrm>
            <a:off x="4094479" y="1197669"/>
            <a:ext cx="10160" cy="2702560"/>
          </a:xfrm>
          <a:custGeom>
            <a:avLst/>
            <a:gdLst/>
            <a:ahLst/>
            <a:cxnLst/>
            <a:rect l="l" t="t" r="r" b="b"/>
            <a:pathLst>
              <a:path w="10160" h="2702560" extrusionOk="0">
                <a:moveTo>
                  <a:pt x="10160" y="0"/>
                </a:moveTo>
                <a:lnTo>
                  <a:pt x="0" y="27025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48BFAE6-0F0A-410C-C00E-8848BB512D6F}"/>
              </a:ext>
            </a:extLst>
          </p:cNvPr>
          <p:cNvSpPr/>
          <p:nvPr/>
        </p:nvSpPr>
        <p:spPr>
          <a:xfrm>
            <a:off x="2400905" y="2040446"/>
            <a:ext cx="1466851" cy="445020"/>
          </a:xfrm>
          <a:prstGeom prst="roundRect">
            <a:avLst/>
          </a:prstGeom>
          <a:solidFill>
            <a:srgbClr val="F4B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C-instruction</a:t>
            </a:r>
          </a:p>
        </p:txBody>
      </p:sp>
      <p:sp>
        <p:nvSpPr>
          <p:cNvPr id="506" name="Google Shape;506;p39"/>
          <p:cNvSpPr/>
          <p:nvPr/>
        </p:nvSpPr>
        <p:spPr>
          <a:xfrm>
            <a:off x="4104640" y="1217989"/>
            <a:ext cx="4480559" cy="10159"/>
          </a:xfrm>
          <a:custGeom>
            <a:avLst/>
            <a:gdLst/>
            <a:ahLst/>
            <a:cxnLst/>
            <a:rect l="l" t="t" r="r" b="b"/>
            <a:pathLst>
              <a:path w="4480559" h="10159" extrusionOk="0">
                <a:moveTo>
                  <a:pt x="0" y="0"/>
                </a:moveTo>
                <a:lnTo>
                  <a:pt x="4480560" y="101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39"/>
          <p:cNvSpPr txBox="1"/>
          <p:nvPr/>
        </p:nvSpPr>
        <p:spPr>
          <a:xfrm>
            <a:off x="330868" y="3256188"/>
            <a:ext cx="1216502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548235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</a:t>
            </a:r>
            <a:r>
              <a:rPr lang="en-US" sz="1600" b="1" i="0" u="none" strike="noStrike" cap="none" dirty="0">
                <a:solidFill>
                  <a:srgbClr val="0000FF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=D+1</a:t>
            </a:r>
            <a:r>
              <a:rPr lang="en-US" sz="16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;</a:t>
            </a:r>
            <a:r>
              <a:rPr lang="en-US" sz="1600" b="1" i="0" u="none" strike="noStrike" cap="none" dirty="0">
                <a:solidFill>
                  <a:srgbClr val="843C0C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JMP</a:t>
            </a:r>
            <a:endParaRPr sz="16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510" name="Google Shape;510;p39"/>
          <p:cNvSpPr txBox="1"/>
          <p:nvPr/>
        </p:nvSpPr>
        <p:spPr>
          <a:xfrm>
            <a:off x="1578533" y="3211820"/>
            <a:ext cx="2062500" cy="3696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11493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800" b="0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0011111</a:t>
            </a:r>
            <a:r>
              <a:rPr lang="en-US" sz="1800" b="0" i="0" u="none" strike="noStrike" cap="none" dirty="0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010</a:t>
            </a:r>
            <a:r>
              <a:rPr lang="en-US" sz="1800" b="0" i="0" u="none" strike="noStrike" cap="none" dirty="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111</a:t>
            </a: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39"/>
          <p:cNvSpPr txBox="1"/>
          <p:nvPr/>
        </p:nvSpPr>
        <p:spPr>
          <a:xfrm>
            <a:off x="458115" y="3542190"/>
            <a:ext cx="7646618" cy="21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1900" rIns="0" bIns="0" anchor="t" anchorCtr="0">
            <a:noAutofit/>
          </a:bodyPr>
          <a:lstStyle/>
          <a:p>
            <a:pPr>
              <a:lnSpc>
                <a:spcPct val="110000"/>
              </a:lnSpc>
              <a:spcBef>
                <a:spcPts val="440"/>
              </a:spcBef>
              <a:buClr>
                <a:srgbClr val="4B2A85"/>
              </a:buClr>
              <a:buSzPts val="1800"/>
            </a:pPr>
            <a:r>
              <a:rPr lang="en-US" sz="2200" u="sng" dirty="0">
                <a:latin typeface="Calibri"/>
                <a:ea typeface="Calibri"/>
                <a:cs typeface="Calibri"/>
                <a:sym typeface="Calibri"/>
              </a:rPr>
              <a:t>CPU handling of a C-instruction:</a:t>
            </a:r>
            <a:endParaRPr lang="en-US"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indent="-347472">
              <a:lnSpc>
                <a:spcPct val="110000"/>
              </a:lnSpc>
              <a:spcBef>
                <a:spcPts val="440"/>
              </a:spcBef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Decodes the instruction bits into</a:t>
            </a: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649224" lvl="1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Op-code</a:t>
            </a:r>
          </a:p>
          <a:p>
            <a:pPr marL="649224" lvl="1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ALU control bits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649224" lvl="1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Destination load bits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649224" lvl="1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dirty="0">
                <a:solidFill>
                  <a:srgbClr val="800000"/>
                </a:solidFill>
                <a:latin typeface="Calibri"/>
                <a:ea typeface="Calibri"/>
                <a:cs typeface="Calibri"/>
                <a:sym typeface="Calibri"/>
              </a:rPr>
              <a:t>Jump bits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47472" indent="-347472">
              <a:lnSpc>
                <a:spcPct val="110000"/>
              </a:lnSpc>
              <a:spcBef>
                <a:spcPts val="440"/>
              </a:spcBef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Routes these bits to their chip-part destinations</a:t>
            </a:r>
          </a:p>
          <a:p>
            <a:pPr marL="347472" indent="-347472">
              <a:lnSpc>
                <a:spcPct val="110000"/>
              </a:lnSpc>
              <a:spcBef>
                <a:spcPts val="440"/>
              </a:spcBef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The chip-parts (most notably, the ALU) execute the instruction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B6BB9B-D1D9-F009-3CD0-2AD5D79BD534}"/>
              </a:ext>
            </a:extLst>
          </p:cNvPr>
          <p:cNvCxnSpPr/>
          <p:nvPr/>
        </p:nvCxnSpPr>
        <p:spPr>
          <a:xfrm flipH="1">
            <a:off x="2609783" y="2485466"/>
            <a:ext cx="524548" cy="726354"/>
          </a:xfrm>
          <a:prstGeom prst="straightConnector1">
            <a:avLst/>
          </a:prstGeom>
          <a:ln w="19050">
            <a:solidFill>
              <a:srgbClr val="F4B18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74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7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14" name="Google Shape;614;p7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15" name="Google Shape;615;p7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616" name="Google Shape;616;p74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7" name="Google Shape;617;p74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19" name="Google Shape;619;p74"/>
          <p:cNvSpPr/>
          <p:nvPr/>
        </p:nvSpPr>
        <p:spPr>
          <a:xfrm>
            <a:off x="6324037" y="2767978"/>
            <a:ext cx="2753435" cy="813888"/>
          </a:xfrm>
          <a:prstGeom prst="wedgeRectCallout">
            <a:avLst>
              <a:gd name="adj1" fmla="val -71740"/>
              <a:gd name="adj2" fmla="val -46473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pic>
        <p:nvPicPr>
          <p:cNvPr id="620" name="Google Shape;620;p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940" y="2833361"/>
            <a:ext cx="4750784" cy="401717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</p:pic>
      <p:sp>
        <p:nvSpPr>
          <p:cNvPr id="621" name="Google Shape;621;p74"/>
          <p:cNvSpPr/>
          <p:nvPr/>
        </p:nvSpPr>
        <p:spPr>
          <a:xfrm>
            <a:off x="82402" y="4742477"/>
            <a:ext cx="1288895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p74"/>
          <p:cNvSpPr txBox="1"/>
          <p:nvPr/>
        </p:nvSpPr>
        <p:spPr>
          <a:xfrm>
            <a:off x="5919000" y="4742477"/>
            <a:ext cx="2615400" cy="11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Important: just pattern matching text!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None/>
            </a:pPr>
            <a:r>
              <a:rPr lang="en-US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Cannot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have “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1+M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74"/>
          <p:cNvSpPr/>
          <p:nvPr/>
        </p:nvSpPr>
        <p:spPr>
          <a:xfrm>
            <a:off x="4564380" y="5185975"/>
            <a:ext cx="457200" cy="33281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77;p71">
            <a:extLst>
              <a:ext uri="{FF2B5EF4-FFF2-40B4-BE49-F238E27FC236}">
                <a16:creationId xmlns:a16="http://schemas.microsoft.com/office/drawing/2014/main" id="{25F2AD17-1860-EB3C-1A74-9C7E2FAC653B}"/>
              </a:ext>
            </a:extLst>
          </p:cNvPr>
          <p:cNvSpPr/>
          <p:nvPr/>
        </p:nvSpPr>
        <p:spPr>
          <a:xfrm rot="5400000">
            <a:off x="4249167" y="1268048"/>
            <a:ext cx="139208" cy="2929604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" grpId="0"/>
      <p:bldP spid="6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Handling C-Instructions</a:t>
            </a:r>
            <a:endParaRPr/>
          </a:p>
        </p:txBody>
      </p:sp>
      <p:sp>
        <p:nvSpPr>
          <p:cNvPr id="519" name="Google Shape;519;p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458654" y="1168030"/>
            <a:ext cx="8370300" cy="2876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40"/>
          <p:cNvSpPr txBox="1"/>
          <p:nvPr/>
        </p:nvSpPr>
        <p:spPr>
          <a:xfrm>
            <a:off x="453726" y="2750540"/>
            <a:ext cx="15297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406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400" b="0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r>
              <a:rPr lang="en-US" sz="1400" b="0" i="0" u="none" strike="noStrike" cap="none" dirty="0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010</a:t>
            </a:r>
            <a:r>
              <a:rPr lang="en-US" sz="1400" b="0" i="0" u="none" strike="noStrike" cap="none" dirty="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111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40"/>
          <p:cNvSpPr txBox="1"/>
          <p:nvPr/>
        </p:nvSpPr>
        <p:spPr>
          <a:xfrm>
            <a:off x="6427265" y="1553883"/>
            <a:ext cx="552300" cy="2052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25" rIns="0" bIns="0" anchor="t" anchorCtr="0">
            <a:noAutofit/>
          </a:bodyPr>
          <a:lstStyle/>
          <a:p>
            <a:pPr marL="425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40"/>
          <p:cNvSpPr/>
          <p:nvPr/>
        </p:nvSpPr>
        <p:spPr>
          <a:xfrm>
            <a:off x="7601191" y="3676996"/>
            <a:ext cx="1289050" cy="76200"/>
          </a:xfrm>
          <a:custGeom>
            <a:avLst/>
            <a:gdLst/>
            <a:ahLst/>
            <a:cxnLst/>
            <a:rect l="l" t="t" r="r" b="b"/>
            <a:pathLst>
              <a:path w="1289050" h="76200" extrusionOk="0">
                <a:moveTo>
                  <a:pt x="0" y="31748"/>
                </a:moveTo>
                <a:lnTo>
                  <a:pt x="0" y="44448"/>
                </a:lnTo>
                <a:lnTo>
                  <a:pt x="1212781" y="44450"/>
                </a:lnTo>
                <a:lnTo>
                  <a:pt x="1212781" y="76200"/>
                </a:lnTo>
                <a:lnTo>
                  <a:pt x="1288981" y="38100"/>
                </a:lnTo>
                <a:lnTo>
                  <a:pt x="1276281" y="31750"/>
                </a:lnTo>
                <a:lnTo>
                  <a:pt x="0" y="31748"/>
                </a:lnTo>
                <a:close/>
              </a:path>
              <a:path w="1289050" h="76200" extrusionOk="0">
                <a:moveTo>
                  <a:pt x="1212781" y="0"/>
                </a:moveTo>
                <a:lnTo>
                  <a:pt x="1212781" y="31750"/>
                </a:lnTo>
                <a:lnTo>
                  <a:pt x="1276281" y="31750"/>
                </a:lnTo>
                <a:lnTo>
                  <a:pt x="12127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40"/>
          <p:cNvSpPr txBox="1"/>
          <p:nvPr/>
        </p:nvSpPr>
        <p:spPr>
          <a:xfrm>
            <a:off x="8258078" y="3356324"/>
            <a:ext cx="6306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writeM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40"/>
          <p:cNvSpPr txBox="1"/>
          <p:nvPr/>
        </p:nvSpPr>
        <p:spPr>
          <a:xfrm>
            <a:off x="5995977" y="1957815"/>
            <a:ext cx="441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1…01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40"/>
          <p:cNvSpPr txBox="1"/>
          <p:nvPr/>
        </p:nvSpPr>
        <p:spPr>
          <a:xfrm>
            <a:off x="5963288" y="2954271"/>
            <a:ext cx="441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1…10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p40"/>
          <p:cNvSpPr/>
          <p:nvPr/>
        </p:nvSpPr>
        <p:spPr>
          <a:xfrm>
            <a:off x="6072437" y="2343392"/>
            <a:ext cx="277200" cy="3309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40"/>
          <p:cNvSpPr/>
          <p:nvPr/>
        </p:nvSpPr>
        <p:spPr>
          <a:xfrm>
            <a:off x="6072437" y="2343392"/>
            <a:ext cx="277495" cy="331469"/>
          </a:xfrm>
          <a:custGeom>
            <a:avLst/>
            <a:gdLst/>
            <a:ahLst/>
            <a:cxnLst/>
            <a:rect l="l" t="t" r="r" b="b"/>
            <a:pathLst>
              <a:path w="277495" h="331469" extrusionOk="0">
                <a:moveTo>
                  <a:pt x="0" y="138665"/>
                </a:moveTo>
                <a:lnTo>
                  <a:pt x="138665" y="0"/>
                </a:lnTo>
                <a:lnTo>
                  <a:pt x="277330" y="138665"/>
                </a:lnTo>
                <a:lnTo>
                  <a:pt x="207997" y="138665"/>
                </a:lnTo>
                <a:lnTo>
                  <a:pt x="207997" y="330938"/>
                </a:lnTo>
                <a:lnTo>
                  <a:pt x="69332" y="330938"/>
                </a:lnTo>
                <a:lnTo>
                  <a:pt x="69332" y="138665"/>
                </a:lnTo>
                <a:lnTo>
                  <a:pt x="0" y="138665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40"/>
          <p:cNvSpPr/>
          <p:nvPr/>
        </p:nvSpPr>
        <p:spPr>
          <a:xfrm>
            <a:off x="6045969" y="3282886"/>
            <a:ext cx="277200" cy="330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40"/>
          <p:cNvSpPr/>
          <p:nvPr/>
        </p:nvSpPr>
        <p:spPr>
          <a:xfrm>
            <a:off x="6045969" y="3282886"/>
            <a:ext cx="277495" cy="331470"/>
          </a:xfrm>
          <a:custGeom>
            <a:avLst/>
            <a:gdLst/>
            <a:ahLst/>
            <a:cxnLst/>
            <a:rect l="l" t="t" r="r" b="b"/>
            <a:pathLst>
              <a:path w="277495" h="331470" extrusionOk="0">
                <a:moveTo>
                  <a:pt x="0" y="138665"/>
                </a:moveTo>
                <a:lnTo>
                  <a:pt x="138665" y="0"/>
                </a:lnTo>
                <a:lnTo>
                  <a:pt x="277330" y="138665"/>
                </a:lnTo>
                <a:lnTo>
                  <a:pt x="207997" y="138665"/>
                </a:lnTo>
                <a:lnTo>
                  <a:pt x="207997" y="330938"/>
                </a:lnTo>
                <a:lnTo>
                  <a:pt x="69332" y="330938"/>
                </a:lnTo>
                <a:lnTo>
                  <a:pt x="69332" y="138665"/>
                </a:lnTo>
                <a:lnTo>
                  <a:pt x="0" y="138665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573;p41">
            <a:extLst>
              <a:ext uri="{FF2B5EF4-FFF2-40B4-BE49-F238E27FC236}">
                <a16:creationId xmlns:a16="http://schemas.microsoft.com/office/drawing/2014/main" id="{FA73E82C-A9DA-2EEA-775A-E26F400903B5}"/>
              </a:ext>
            </a:extLst>
          </p:cNvPr>
          <p:cNvSpPr txBox="1"/>
          <p:nvPr/>
        </p:nvSpPr>
        <p:spPr>
          <a:xfrm>
            <a:off x="760414" y="4218618"/>
            <a:ext cx="7590300" cy="19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850" rIns="0" bIns="0" anchor="t" anchorCtr="0">
            <a:noAutofit/>
          </a:bodyPr>
          <a:lstStyle/>
          <a:p>
            <a:pPr marL="1460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 data </a:t>
            </a:r>
            <a:r>
              <a:rPr lang="en-US" sz="2200" u="sng" dirty="0">
                <a:latin typeface="Calibri"/>
                <a:ea typeface="Calibri"/>
                <a:cs typeface="Calibri"/>
                <a:sym typeface="Calibri"/>
              </a:rPr>
              <a:t>inputs</a:t>
            </a:r>
            <a:r>
              <a:rPr lang="en-US" sz="2200" b="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6868" lvl="0" indent="-342900">
              <a:spcBef>
                <a:spcPts val="765"/>
              </a:spcBef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Input 1: from the D-register</a:t>
            </a:r>
          </a:p>
          <a:p>
            <a:pPr marL="356868" lvl="0" indent="-342900">
              <a:spcBef>
                <a:spcPts val="765"/>
              </a:spcBef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Input 2: from either:</a:t>
            </a:r>
          </a:p>
          <a:p>
            <a:pPr marL="649224" lvl="3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ts val="2000"/>
              <a:buFont typeface="Wingdings" pitchFamily="2" charset="2"/>
              <a:buChar char="§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A-register, or</a:t>
            </a:r>
          </a:p>
          <a:p>
            <a:pPr marL="649224" lvl="3" indent="-283464">
              <a:lnSpc>
                <a:spcPct val="110000"/>
              </a:lnSpc>
              <a:spcBef>
                <a:spcPts val="24"/>
              </a:spcBef>
              <a:buClr>
                <a:srgbClr val="4B2A85"/>
              </a:buClr>
              <a:buSzPts val="2000"/>
              <a:buFont typeface="Wingdings" pitchFamily="2" charset="2"/>
              <a:buChar char="§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data memory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573;p41">
            <a:extLst>
              <a:ext uri="{FF2B5EF4-FFF2-40B4-BE49-F238E27FC236}">
                <a16:creationId xmlns:a16="http://schemas.microsoft.com/office/drawing/2014/main" id="{89D6D4AA-7866-55BF-B3B3-9B4C685CC0F6}"/>
              </a:ext>
            </a:extLst>
          </p:cNvPr>
          <p:cNvSpPr txBox="1"/>
          <p:nvPr/>
        </p:nvSpPr>
        <p:spPr>
          <a:xfrm>
            <a:off x="4659413" y="4218618"/>
            <a:ext cx="7590300" cy="19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850" rIns="0" bIns="0" anchor="t" anchorCtr="0">
            <a:noAutofit/>
          </a:bodyPr>
          <a:lstStyle/>
          <a:p>
            <a:pPr marL="14603" lvl="0">
              <a:buSzPts val="2000"/>
            </a:pPr>
            <a:r>
              <a:rPr lang="en-US" sz="2200" u="sng" dirty="0">
                <a:latin typeface="Calibri"/>
                <a:ea typeface="Calibri"/>
                <a:cs typeface="Calibri"/>
                <a:sym typeface="Calibri"/>
              </a:rPr>
              <a:t>ALU control inputs:</a:t>
            </a:r>
          </a:p>
          <a:p>
            <a:pPr marL="356868" lvl="0" indent="-342900">
              <a:spcBef>
                <a:spcPts val="765"/>
              </a:spcBef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Control bits (from the instruction)</a:t>
            </a:r>
          </a:p>
          <a:p>
            <a:pPr marL="13968" marR="0" lvl="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</a:pP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2191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7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601" name="Google Shape;601;p7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602" name="Google Shape;602;p7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603" name="Google Shape;603;p73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4" name="Google Shape;604;p73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 dirty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 dirty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607" name="Google Shape;607;p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76175" y="4145888"/>
            <a:ext cx="5391650" cy="1968463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</p:pic>
      <p:sp>
        <p:nvSpPr>
          <p:cNvPr id="608" name="Google Shape;608;p73"/>
          <p:cNvSpPr/>
          <p:nvPr/>
        </p:nvSpPr>
        <p:spPr>
          <a:xfrm>
            <a:off x="520936" y="4973625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5;p71">
            <a:extLst>
              <a:ext uri="{FF2B5EF4-FFF2-40B4-BE49-F238E27FC236}">
                <a16:creationId xmlns:a16="http://schemas.microsoft.com/office/drawing/2014/main" id="{341EAFD0-6F41-3657-4E9A-405265CBD0BE}"/>
              </a:ext>
            </a:extLst>
          </p:cNvPr>
          <p:cNvSpPr/>
          <p:nvPr/>
        </p:nvSpPr>
        <p:spPr>
          <a:xfrm rot="5400000">
            <a:off x="6462323" y="2138512"/>
            <a:ext cx="137160" cy="1181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6;p71">
            <a:extLst>
              <a:ext uri="{FF2B5EF4-FFF2-40B4-BE49-F238E27FC236}">
                <a16:creationId xmlns:a16="http://schemas.microsoft.com/office/drawing/2014/main" id="{082D8C9C-5565-52DD-AAB6-EA7B5BE0388D}"/>
              </a:ext>
            </a:extLst>
          </p:cNvPr>
          <p:cNvSpPr/>
          <p:nvPr/>
        </p:nvSpPr>
        <p:spPr>
          <a:xfrm>
            <a:off x="5798967" y="3069416"/>
            <a:ext cx="150847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4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Handling C-Instructions</a:t>
            </a:r>
            <a:endParaRPr/>
          </a:p>
        </p:txBody>
      </p:sp>
      <p:sp>
        <p:nvSpPr>
          <p:cNvPr id="539" name="Google Shape;539;p4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540" name="Google Shape;540;p41"/>
          <p:cNvSpPr/>
          <p:nvPr/>
        </p:nvSpPr>
        <p:spPr>
          <a:xfrm>
            <a:off x="458654" y="1168030"/>
            <a:ext cx="8370300" cy="2876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41"/>
          <p:cNvSpPr txBox="1"/>
          <p:nvPr/>
        </p:nvSpPr>
        <p:spPr>
          <a:xfrm>
            <a:off x="453726" y="2750540"/>
            <a:ext cx="15297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406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4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400" b="0" i="0" u="none" strike="noStrike" cap="none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r>
              <a:rPr lang="en-US" sz="1400" b="0" i="0" u="sng" strike="noStrike" cap="none" dirty="0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010</a:t>
            </a:r>
            <a:r>
              <a:rPr lang="en-US" sz="1400" b="0" i="0" u="none" strike="noStrike" cap="none" dirty="0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111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41"/>
          <p:cNvSpPr/>
          <p:nvPr/>
        </p:nvSpPr>
        <p:spPr>
          <a:xfrm>
            <a:off x="7791982" y="1828800"/>
            <a:ext cx="259200" cy="2286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41"/>
          <p:cNvSpPr/>
          <p:nvPr/>
        </p:nvSpPr>
        <p:spPr>
          <a:xfrm>
            <a:off x="7791981" y="1828800"/>
            <a:ext cx="259079" cy="228600"/>
          </a:xfrm>
          <a:custGeom>
            <a:avLst/>
            <a:gdLst/>
            <a:ahLst/>
            <a:cxnLst/>
            <a:rect l="l" t="t" r="r" b="b"/>
            <a:pathLst>
              <a:path w="259079" h="228600" extrusionOk="0">
                <a:moveTo>
                  <a:pt x="0" y="228600"/>
                </a:moveTo>
                <a:lnTo>
                  <a:pt x="129540" y="0"/>
                </a:lnTo>
                <a:lnTo>
                  <a:pt x="259080" y="228600"/>
                </a:lnTo>
                <a:lnTo>
                  <a:pt x="0" y="22860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41"/>
          <p:cNvSpPr/>
          <p:nvPr/>
        </p:nvSpPr>
        <p:spPr>
          <a:xfrm>
            <a:off x="7085862" y="1119719"/>
            <a:ext cx="228600" cy="2592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41"/>
          <p:cNvSpPr/>
          <p:nvPr/>
        </p:nvSpPr>
        <p:spPr>
          <a:xfrm>
            <a:off x="7085862" y="1119719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228600" y="259080"/>
                </a:moveTo>
                <a:lnTo>
                  <a:pt x="0" y="129540"/>
                </a:lnTo>
                <a:lnTo>
                  <a:pt x="228600" y="0"/>
                </a:lnTo>
                <a:lnTo>
                  <a:pt x="228600" y="25908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41"/>
          <p:cNvSpPr/>
          <p:nvPr/>
        </p:nvSpPr>
        <p:spPr>
          <a:xfrm>
            <a:off x="5386177" y="1118661"/>
            <a:ext cx="228600" cy="25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41"/>
          <p:cNvSpPr/>
          <p:nvPr/>
        </p:nvSpPr>
        <p:spPr>
          <a:xfrm>
            <a:off x="5386177" y="1118661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228600" y="259080"/>
                </a:moveTo>
                <a:lnTo>
                  <a:pt x="0" y="129540"/>
                </a:lnTo>
                <a:lnTo>
                  <a:pt x="228600" y="0"/>
                </a:lnTo>
                <a:lnTo>
                  <a:pt x="228600" y="25908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41"/>
          <p:cNvSpPr/>
          <p:nvPr/>
        </p:nvSpPr>
        <p:spPr>
          <a:xfrm>
            <a:off x="4399214" y="1529030"/>
            <a:ext cx="259200" cy="2286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41"/>
          <p:cNvSpPr/>
          <p:nvPr/>
        </p:nvSpPr>
        <p:spPr>
          <a:xfrm>
            <a:off x="4399214" y="1529030"/>
            <a:ext cx="259079" cy="228600"/>
          </a:xfrm>
          <a:custGeom>
            <a:avLst/>
            <a:gdLst/>
            <a:ahLst/>
            <a:cxnLst/>
            <a:rect l="l" t="t" r="r" b="b"/>
            <a:pathLst>
              <a:path w="259079" h="228600" extrusionOk="0">
                <a:moveTo>
                  <a:pt x="259080" y="0"/>
                </a:moveTo>
                <a:lnTo>
                  <a:pt x="129540" y="228600"/>
                </a:lnTo>
                <a:lnTo>
                  <a:pt x="0" y="0"/>
                </a:lnTo>
                <a:lnTo>
                  <a:pt x="259080" y="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41"/>
          <p:cNvSpPr/>
          <p:nvPr/>
        </p:nvSpPr>
        <p:spPr>
          <a:xfrm>
            <a:off x="4693756" y="2082378"/>
            <a:ext cx="228600" cy="2592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41"/>
          <p:cNvSpPr/>
          <p:nvPr/>
        </p:nvSpPr>
        <p:spPr>
          <a:xfrm>
            <a:off x="4693756" y="2082378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0" y="0"/>
                </a:moveTo>
                <a:lnTo>
                  <a:pt x="228600" y="129540"/>
                </a:lnTo>
                <a:lnTo>
                  <a:pt x="0" y="25908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41"/>
          <p:cNvSpPr/>
          <p:nvPr/>
        </p:nvSpPr>
        <p:spPr>
          <a:xfrm>
            <a:off x="3820007" y="1085165"/>
            <a:ext cx="228600" cy="2592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41"/>
          <p:cNvSpPr/>
          <p:nvPr/>
        </p:nvSpPr>
        <p:spPr>
          <a:xfrm>
            <a:off x="3820007" y="1085165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228600" y="259080"/>
                </a:moveTo>
                <a:lnTo>
                  <a:pt x="0" y="129540"/>
                </a:lnTo>
                <a:lnTo>
                  <a:pt x="228600" y="0"/>
                </a:lnTo>
                <a:lnTo>
                  <a:pt x="228600" y="25908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41"/>
          <p:cNvSpPr/>
          <p:nvPr/>
        </p:nvSpPr>
        <p:spPr>
          <a:xfrm>
            <a:off x="1530569" y="1557922"/>
            <a:ext cx="259200" cy="2286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41"/>
          <p:cNvSpPr/>
          <p:nvPr/>
        </p:nvSpPr>
        <p:spPr>
          <a:xfrm>
            <a:off x="1530569" y="1557922"/>
            <a:ext cx="259080" cy="228600"/>
          </a:xfrm>
          <a:custGeom>
            <a:avLst/>
            <a:gdLst/>
            <a:ahLst/>
            <a:cxnLst/>
            <a:rect l="l" t="t" r="r" b="b"/>
            <a:pathLst>
              <a:path w="259080" h="228600" extrusionOk="0">
                <a:moveTo>
                  <a:pt x="259080" y="0"/>
                </a:moveTo>
                <a:lnTo>
                  <a:pt x="129540" y="228600"/>
                </a:lnTo>
                <a:lnTo>
                  <a:pt x="0" y="0"/>
                </a:lnTo>
                <a:lnTo>
                  <a:pt x="259080" y="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41"/>
          <p:cNvSpPr/>
          <p:nvPr/>
        </p:nvSpPr>
        <p:spPr>
          <a:xfrm>
            <a:off x="1877680" y="2139528"/>
            <a:ext cx="228600" cy="2592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41"/>
          <p:cNvSpPr/>
          <p:nvPr/>
        </p:nvSpPr>
        <p:spPr>
          <a:xfrm>
            <a:off x="1877680" y="2139528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0" y="0"/>
                </a:moveTo>
                <a:lnTo>
                  <a:pt x="228600" y="129540"/>
                </a:lnTo>
                <a:lnTo>
                  <a:pt x="0" y="25908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41"/>
          <p:cNvSpPr/>
          <p:nvPr/>
        </p:nvSpPr>
        <p:spPr>
          <a:xfrm>
            <a:off x="2147460" y="1077288"/>
            <a:ext cx="228600" cy="25920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41"/>
          <p:cNvSpPr/>
          <p:nvPr/>
        </p:nvSpPr>
        <p:spPr>
          <a:xfrm>
            <a:off x="2147460" y="1077288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228600" y="259080"/>
                </a:moveTo>
                <a:lnTo>
                  <a:pt x="0" y="129540"/>
                </a:lnTo>
                <a:lnTo>
                  <a:pt x="228600" y="0"/>
                </a:lnTo>
                <a:lnTo>
                  <a:pt x="228600" y="25908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41"/>
          <p:cNvSpPr/>
          <p:nvPr/>
        </p:nvSpPr>
        <p:spPr>
          <a:xfrm>
            <a:off x="8344441" y="2547728"/>
            <a:ext cx="228600" cy="259200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41"/>
          <p:cNvSpPr/>
          <p:nvPr/>
        </p:nvSpPr>
        <p:spPr>
          <a:xfrm>
            <a:off x="8344442" y="2547728"/>
            <a:ext cx="228600" cy="259080"/>
          </a:xfrm>
          <a:custGeom>
            <a:avLst/>
            <a:gdLst/>
            <a:ahLst/>
            <a:cxnLst/>
            <a:rect l="l" t="t" r="r" b="b"/>
            <a:pathLst>
              <a:path w="228600" h="259080" extrusionOk="0">
                <a:moveTo>
                  <a:pt x="0" y="0"/>
                </a:moveTo>
                <a:lnTo>
                  <a:pt x="228600" y="129540"/>
                </a:lnTo>
                <a:lnTo>
                  <a:pt x="0" y="25908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41"/>
          <p:cNvSpPr/>
          <p:nvPr/>
        </p:nvSpPr>
        <p:spPr>
          <a:xfrm>
            <a:off x="7601191" y="3676996"/>
            <a:ext cx="1289050" cy="76200"/>
          </a:xfrm>
          <a:custGeom>
            <a:avLst/>
            <a:gdLst/>
            <a:ahLst/>
            <a:cxnLst/>
            <a:rect l="l" t="t" r="r" b="b"/>
            <a:pathLst>
              <a:path w="1289050" h="76200" extrusionOk="0">
                <a:moveTo>
                  <a:pt x="0" y="31748"/>
                </a:moveTo>
                <a:lnTo>
                  <a:pt x="0" y="44448"/>
                </a:lnTo>
                <a:lnTo>
                  <a:pt x="1212781" y="44450"/>
                </a:lnTo>
                <a:lnTo>
                  <a:pt x="1212781" y="76200"/>
                </a:lnTo>
                <a:lnTo>
                  <a:pt x="1288981" y="38100"/>
                </a:lnTo>
                <a:lnTo>
                  <a:pt x="1276281" y="31750"/>
                </a:lnTo>
                <a:lnTo>
                  <a:pt x="0" y="31748"/>
                </a:lnTo>
                <a:close/>
              </a:path>
              <a:path w="1289050" h="76200" extrusionOk="0">
                <a:moveTo>
                  <a:pt x="1212781" y="0"/>
                </a:moveTo>
                <a:lnTo>
                  <a:pt x="1212781" y="31750"/>
                </a:lnTo>
                <a:lnTo>
                  <a:pt x="1276281" y="31750"/>
                </a:lnTo>
                <a:lnTo>
                  <a:pt x="12127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41"/>
          <p:cNvSpPr txBox="1"/>
          <p:nvPr/>
        </p:nvSpPr>
        <p:spPr>
          <a:xfrm>
            <a:off x="8258078" y="3356324"/>
            <a:ext cx="6306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writeM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p41"/>
          <p:cNvSpPr txBox="1"/>
          <p:nvPr/>
        </p:nvSpPr>
        <p:spPr>
          <a:xfrm>
            <a:off x="5995977" y="1957815"/>
            <a:ext cx="441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1…01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p41"/>
          <p:cNvSpPr txBox="1"/>
          <p:nvPr/>
        </p:nvSpPr>
        <p:spPr>
          <a:xfrm>
            <a:off x="5963288" y="2954271"/>
            <a:ext cx="441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1…10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" name="Google Shape;566;p41"/>
          <p:cNvSpPr txBox="1"/>
          <p:nvPr/>
        </p:nvSpPr>
        <p:spPr>
          <a:xfrm>
            <a:off x="7278703" y="2407245"/>
            <a:ext cx="5118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0…11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" name="Google Shape;567;p41"/>
          <p:cNvSpPr/>
          <p:nvPr/>
        </p:nvSpPr>
        <p:spPr>
          <a:xfrm>
            <a:off x="7342754" y="2790951"/>
            <a:ext cx="277200" cy="330900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p41"/>
          <p:cNvSpPr/>
          <p:nvPr/>
        </p:nvSpPr>
        <p:spPr>
          <a:xfrm>
            <a:off x="7342754" y="2790951"/>
            <a:ext cx="277495" cy="331469"/>
          </a:xfrm>
          <a:custGeom>
            <a:avLst/>
            <a:gdLst/>
            <a:ahLst/>
            <a:cxnLst/>
            <a:rect l="l" t="t" r="r" b="b"/>
            <a:pathLst>
              <a:path w="277495" h="331469" extrusionOk="0">
                <a:moveTo>
                  <a:pt x="0" y="138665"/>
                </a:moveTo>
                <a:lnTo>
                  <a:pt x="138665" y="0"/>
                </a:lnTo>
                <a:lnTo>
                  <a:pt x="277330" y="138665"/>
                </a:lnTo>
                <a:lnTo>
                  <a:pt x="207997" y="138665"/>
                </a:lnTo>
                <a:lnTo>
                  <a:pt x="207997" y="330938"/>
                </a:lnTo>
                <a:lnTo>
                  <a:pt x="69332" y="330938"/>
                </a:lnTo>
                <a:lnTo>
                  <a:pt x="69332" y="138665"/>
                </a:lnTo>
                <a:lnTo>
                  <a:pt x="0" y="138665"/>
                </a:lnTo>
                <a:close/>
              </a:path>
            </a:pathLst>
          </a:custGeom>
          <a:noFill/>
          <a:ln w="952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41"/>
          <p:cNvSpPr txBox="1"/>
          <p:nvPr/>
        </p:nvSpPr>
        <p:spPr>
          <a:xfrm>
            <a:off x="3648502" y="1765665"/>
            <a:ext cx="2094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5905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41"/>
          <p:cNvSpPr txBox="1"/>
          <p:nvPr/>
        </p:nvSpPr>
        <p:spPr>
          <a:xfrm>
            <a:off x="5402649" y="1520020"/>
            <a:ext cx="2094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5905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p41"/>
          <p:cNvSpPr txBox="1"/>
          <p:nvPr/>
        </p:nvSpPr>
        <p:spPr>
          <a:xfrm>
            <a:off x="7355832" y="3567877"/>
            <a:ext cx="2094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5905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41"/>
          <p:cNvSpPr txBox="1"/>
          <p:nvPr/>
        </p:nvSpPr>
        <p:spPr>
          <a:xfrm>
            <a:off x="808966" y="4218618"/>
            <a:ext cx="7590300" cy="19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850" rIns="0" bIns="0" anchor="t" anchorCtr="0">
            <a:noAutofit/>
          </a:bodyPr>
          <a:lstStyle/>
          <a:p>
            <a:pPr marL="1460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 data output: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6868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Result of ALU calculation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56868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Fed simultaneously to: D-register, A-register, data memory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56868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destination </a:t>
            </a:r>
            <a:r>
              <a:rPr lang="en-US" sz="2200" b="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actually 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commits to the ALU output is determined by the instruction’s </a:t>
            </a:r>
            <a:r>
              <a:rPr lang="en-US" sz="2200" b="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destination bits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p41"/>
          <p:cNvSpPr txBox="1"/>
          <p:nvPr/>
        </p:nvSpPr>
        <p:spPr>
          <a:xfrm>
            <a:off x="6427265" y="1553883"/>
            <a:ext cx="552300" cy="2052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25" rIns="0" bIns="0" anchor="t" anchorCtr="0">
            <a:noAutofit/>
          </a:bodyPr>
          <a:lstStyle/>
          <a:p>
            <a:pPr marL="425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4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Handling C-Instructions</a:t>
            </a:r>
            <a:endParaRPr/>
          </a:p>
        </p:txBody>
      </p:sp>
      <p:sp>
        <p:nvSpPr>
          <p:cNvPr id="581" name="Google Shape;581;p4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582" name="Google Shape;582;p42"/>
          <p:cNvSpPr/>
          <p:nvPr/>
        </p:nvSpPr>
        <p:spPr>
          <a:xfrm>
            <a:off x="458654" y="1168030"/>
            <a:ext cx="8370300" cy="2876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42"/>
          <p:cNvSpPr txBox="1"/>
          <p:nvPr/>
        </p:nvSpPr>
        <p:spPr>
          <a:xfrm>
            <a:off x="3333543" y="4774993"/>
            <a:ext cx="4647974" cy="12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8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0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 control outputs: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 the output negative?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 the output zero?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p42"/>
          <p:cNvSpPr txBox="1"/>
          <p:nvPr/>
        </p:nvSpPr>
        <p:spPr>
          <a:xfrm>
            <a:off x="453726" y="2750540"/>
            <a:ext cx="1529700" cy="2901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400" rIns="0" bIns="0" anchor="t" anchorCtr="0">
            <a:noAutofit/>
          </a:bodyPr>
          <a:lstStyle/>
          <a:p>
            <a:pPr marL="406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4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4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r>
              <a:rPr lang="en-US" sz="1400" b="0" i="0" u="none" strike="noStrike" cap="none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010</a:t>
            </a:r>
            <a:r>
              <a:rPr lang="en-US" sz="1400" b="0" i="0" u="none" strike="noStrike" cap="non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111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42"/>
          <p:cNvSpPr/>
          <p:nvPr/>
        </p:nvSpPr>
        <p:spPr>
          <a:xfrm>
            <a:off x="7601191" y="3676996"/>
            <a:ext cx="1289050" cy="76200"/>
          </a:xfrm>
          <a:custGeom>
            <a:avLst/>
            <a:gdLst/>
            <a:ahLst/>
            <a:cxnLst/>
            <a:rect l="l" t="t" r="r" b="b"/>
            <a:pathLst>
              <a:path w="1289050" h="76200" extrusionOk="0">
                <a:moveTo>
                  <a:pt x="0" y="31748"/>
                </a:moveTo>
                <a:lnTo>
                  <a:pt x="0" y="44448"/>
                </a:lnTo>
                <a:lnTo>
                  <a:pt x="1212781" y="44450"/>
                </a:lnTo>
                <a:lnTo>
                  <a:pt x="1212781" y="76200"/>
                </a:lnTo>
                <a:lnTo>
                  <a:pt x="1288981" y="38100"/>
                </a:lnTo>
                <a:lnTo>
                  <a:pt x="1276281" y="31750"/>
                </a:lnTo>
                <a:lnTo>
                  <a:pt x="0" y="31748"/>
                </a:lnTo>
                <a:close/>
              </a:path>
              <a:path w="1289050" h="76200" extrusionOk="0">
                <a:moveTo>
                  <a:pt x="1212781" y="0"/>
                </a:moveTo>
                <a:lnTo>
                  <a:pt x="1212781" y="31750"/>
                </a:lnTo>
                <a:lnTo>
                  <a:pt x="1276281" y="31750"/>
                </a:lnTo>
                <a:lnTo>
                  <a:pt x="121278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42"/>
          <p:cNvSpPr txBox="1"/>
          <p:nvPr/>
        </p:nvSpPr>
        <p:spPr>
          <a:xfrm>
            <a:off x="8258078" y="3356324"/>
            <a:ext cx="6306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writeM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42"/>
          <p:cNvSpPr/>
          <p:nvPr/>
        </p:nvSpPr>
        <p:spPr>
          <a:xfrm>
            <a:off x="6244907" y="3629582"/>
            <a:ext cx="1081404" cy="716279"/>
          </a:xfrm>
          <a:custGeom>
            <a:avLst/>
            <a:gdLst/>
            <a:ahLst/>
            <a:cxnLst/>
            <a:rect l="l" t="t" r="r" b="b"/>
            <a:pathLst>
              <a:path w="1081404" h="716279" extrusionOk="0">
                <a:moveTo>
                  <a:pt x="0" y="357936"/>
                </a:moveTo>
                <a:lnTo>
                  <a:pt x="3171" y="318934"/>
                </a:lnTo>
                <a:lnTo>
                  <a:pt x="12467" y="281150"/>
                </a:lnTo>
                <a:lnTo>
                  <a:pt x="27556" y="244800"/>
                </a:lnTo>
                <a:lnTo>
                  <a:pt x="48109" y="210103"/>
                </a:lnTo>
                <a:lnTo>
                  <a:pt x="73797" y="177278"/>
                </a:lnTo>
                <a:lnTo>
                  <a:pt x="104290" y="146543"/>
                </a:lnTo>
                <a:lnTo>
                  <a:pt x="139257" y="118116"/>
                </a:lnTo>
                <a:lnTo>
                  <a:pt x="178370" y="92216"/>
                </a:lnTo>
                <a:lnTo>
                  <a:pt x="221298" y="69060"/>
                </a:lnTo>
                <a:lnTo>
                  <a:pt x="267711" y="48868"/>
                </a:lnTo>
                <a:lnTo>
                  <a:pt x="317281" y="31858"/>
                </a:lnTo>
                <a:lnTo>
                  <a:pt x="369677" y="18247"/>
                </a:lnTo>
                <a:lnTo>
                  <a:pt x="424570" y="8255"/>
                </a:lnTo>
                <a:lnTo>
                  <a:pt x="481629" y="2100"/>
                </a:lnTo>
                <a:lnTo>
                  <a:pt x="540525" y="0"/>
                </a:lnTo>
                <a:lnTo>
                  <a:pt x="599421" y="2100"/>
                </a:lnTo>
                <a:lnTo>
                  <a:pt x="656480" y="8255"/>
                </a:lnTo>
                <a:lnTo>
                  <a:pt x="711373" y="18247"/>
                </a:lnTo>
                <a:lnTo>
                  <a:pt x="763769" y="31858"/>
                </a:lnTo>
                <a:lnTo>
                  <a:pt x="813339" y="48868"/>
                </a:lnTo>
                <a:lnTo>
                  <a:pt x="859752" y="69060"/>
                </a:lnTo>
                <a:lnTo>
                  <a:pt x="902680" y="92216"/>
                </a:lnTo>
                <a:lnTo>
                  <a:pt x="941793" y="118116"/>
                </a:lnTo>
                <a:lnTo>
                  <a:pt x="976760" y="146543"/>
                </a:lnTo>
                <a:lnTo>
                  <a:pt x="1007253" y="177278"/>
                </a:lnTo>
                <a:lnTo>
                  <a:pt x="1032941" y="210103"/>
                </a:lnTo>
                <a:lnTo>
                  <a:pt x="1053494" y="244800"/>
                </a:lnTo>
                <a:lnTo>
                  <a:pt x="1068583" y="281150"/>
                </a:lnTo>
                <a:lnTo>
                  <a:pt x="1077879" y="318934"/>
                </a:lnTo>
                <a:lnTo>
                  <a:pt x="1081051" y="357936"/>
                </a:lnTo>
                <a:lnTo>
                  <a:pt x="1077879" y="396937"/>
                </a:lnTo>
                <a:lnTo>
                  <a:pt x="1068583" y="434721"/>
                </a:lnTo>
                <a:lnTo>
                  <a:pt x="1053494" y="471071"/>
                </a:lnTo>
                <a:lnTo>
                  <a:pt x="1032941" y="505768"/>
                </a:lnTo>
                <a:lnTo>
                  <a:pt x="1007253" y="538593"/>
                </a:lnTo>
                <a:lnTo>
                  <a:pt x="976760" y="569328"/>
                </a:lnTo>
                <a:lnTo>
                  <a:pt x="941793" y="597755"/>
                </a:lnTo>
                <a:lnTo>
                  <a:pt x="902680" y="623655"/>
                </a:lnTo>
                <a:lnTo>
                  <a:pt x="859752" y="646811"/>
                </a:lnTo>
                <a:lnTo>
                  <a:pt x="813339" y="667003"/>
                </a:lnTo>
                <a:lnTo>
                  <a:pt x="763769" y="684013"/>
                </a:lnTo>
                <a:lnTo>
                  <a:pt x="711373" y="697624"/>
                </a:lnTo>
                <a:lnTo>
                  <a:pt x="656480" y="707616"/>
                </a:lnTo>
                <a:lnTo>
                  <a:pt x="599421" y="713771"/>
                </a:lnTo>
                <a:lnTo>
                  <a:pt x="540525" y="715872"/>
                </a:lnTo>
                <a:lnTo>
                  <a:pt x="481629" y="713771"/>
                </a:lnTo>
                <a:lnTo>
                  <a:pt x="424570" y="707616"/>
                </a:lnTo>
                <a:lnTo>
                  <a:pt x="369677" y="697624"/>
                </a:lnTo>
                <a:lnTo>
                  <a:pt x="317281" y="684013"/>
                </a:lnTo>
                <a:lnTo>
                  <a:pt x="267711" y="667003"/>
                </a:lnTo>
                <a:lnTo>
                  <a:pt x="221298" y="646811"/>
                </a:lnTo>
                <a:lnTo>
                  <a:pt x="178370" y="623655"/>
                </a:lnTo>
                <a:lnTo>
                  <a:pt x="139257" y="597755"/>
                </a:lnTo>
                <a:lnTo>
                  <a:pt x="104290" y="569328"/>
                </a:lnTo>
                <a:lnTo>
                  <a:pt x="73797" y="538593"/>
                </a:lnTo>
                <a:lnTo>
                  <a:pt x="48109" y="505768"/>
                </a:lnTo>
                <a:lnTo>
                  <a:pt x="27556" y="471071"/>
                </a:lnTo>
                <a:lnTo>
                  <a:pt x="12467" y="434721"/>
                </a:lnTo>
                <a:lnTo>
                  <a:pt x="3171" y="396937"/>
                </a:lnTo>
                <a:lnTo>
                  <a:pt x="0" y="357936"/>
                </a:lnTo>
                <a:close/>
              </a:path>
            </a:pathLst>
          </a:custGeom>
          <a:noFill/>
          <a:ln w="28575" cap="flat" cmpd="sng">
            <a:solidFill>
              <a:srgbClr val="000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42"/>
          <p:cNvSpPr txBox="1"/>
          <p:nvPr/>
        </p:nvSpPr>
        <p:spPr>
          <a:xfrm>
            <a:off x="5995977" y="1957815"/>
            <a:ext cx="17946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1…01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508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0…11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42"/>
          <p:cNvSpPr txBox="1"/>
          <p:nvPr/>
        </p:nvSpPr>
        <p:spPr>
          <a:xfrm>
            <a:off x="5963288" y="2954271"/>
            <a:ext cx="441900" cy="2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1…10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p42"/>
          <p:cNvSpPr txBox="1"/>
          <p:nvPr/>
        </p:nvSpPr>
        <p:spPr>
          <a:xfrm>
            <a:off x="6427265" y="1553883"/>
            <a:ext cx="552300" cy="2052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2525" rIns="0" bIns="0" anchor="t" anchorCtr="0">
            <a:noAutofit/>
          </a:bodyPr>
          <a:lstStyle/>
          <a:p>
            <a:pPr marL="4254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011111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4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Control</a:t>
            </a:r>
            <a:endParaRPr/>
          </a:p>
        </p:txBody>
      </p:sp>
      <p:sp>
        <p:nvSpPr>
          <p:cNvPr id="597" name="Google Shape;597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598" name="Google Shape;598;p43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43"/>
          <p:cNvSpPr/>
          <p:nvPr/>
        </p:nvSpPr>
        <p:spPr>
          <a:xfrm>
            <a:off x="1351278" y="1209039"/>
            <a:ext cx="6380480" cy="5089525"/>
          </a:xfrm>
          <a:custGeom>
            <a:avLst/>
            <a:gdLst/>
            <a:ahLst/>
            <a:cxnLst/>
            <a:rect l="l" t="t" r="r" b="b"/>
            <a:pathLst>
              <a:path w="6380480" h="5089525" extrusionOk="0">
                <a:moveTo>
                  <a:pt x="0" y="0"/>
                </a:moveTo>
                <a:lnTo>
                  <a:pt x="6380481" y="0"/>
                </a:lnTo>
                <a:lnTo>
                  <a:pt x="6380481" y="5089352"/>
                </a:lnTo>
                <a:lnTo>
                  <a:pt x="0" y="5089352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43"/>
          <p:cNvSpPr/>
          <p:nvPr/>
        </p:nvSpPr>
        <p:spPr>
          <a:xfrm>
            <a:off x="151313" y="4642970"/>
            <a:ext cx="888365" cy="716279"/>
          </a:xfrm>
          <a:custGeom>
            <a:avLst/>
            <a:gdLst/>
            <a:ahLst/>
            <a:cxnLst/>
            <a:rect l="l" t="t" r="r" b="b"/>
            <a:pathLst>
              <a:path w="888365" h="716279" extrusionOk="0">
                <a:moveTo>
                  <a:pt x="0" y="357936"/>
                </a:moveTo>
                <a:lnTo>
                  <a:pt x="2986" y="316193"/>
                </a:lnTo>
                <a:lnTo>
                  <a:pt x="11723" y="275864"/>
                </a:lnTo>
                <a:lnTo>
                  <a:pt x="25878" y="237218"/>
                </a:lnTo>
                <a:lnTo>
                  <a:pt x="45118" y="200524"/>
                </a:lnTo>
                <a:lnTo>
                  <a:pt x="69110" y="166050"/>
                </a:lnTo>
                <a:lnTo>
                  <a:pt x="97520" y="134065"/>
                </a:lnTo>
                <a:lnTo>
                  <a:pt x="130016" y="104837"/>
                </a:lnTo>
                <a:lnTo>
                  <a:pt x="166264" y="78634"/>
                </a:lnTo>
                <a:lnTo>
                  <a:pt x="205931" y="55726"/>
                </a:lnTo>
                <a:lnTo>
                  <a:pt x="248685" y="36381"/>
                </a:lnTo>
                <a:lnTo>
                  <a:pt x="294192" y="20867"/>
                </a:lnTo>
                <a:lnTo>
                  <a:pt x="342119" y="9453"/>
                </a:lnTo>
                <a:lnTo>
                  <a:pt x="392134" y="2408"/>
                </a:lnTo>
                <a:lnTo>
                  <a:pt x="443902" y="0"/>
                </a:lnTo>
                <a:lnTo>
                  <a:pt x="495670" y="2408"/>
                </a:lnTo>
                <a:lnTo>
                  <a:pt x="545685" y="9453"/>
                </a:lnTo>
                <a:lnTo>
                  <a:pt x="593612" y="20867"/>
                </a:lnTo>
                <a:lnTo>
                  <a:pt x="639119" y="36381"/>
                </a:lnTo>
                <a:lnTo>
                  <a:pt x="681873" y="55726"/>
                </a:lnTo>
                <a:lnTo>
                  <a:pt x="721540" y="78634"/>
                </a:lnTo>
                <a:lnTo>
                  <a:pt x="757788" y="104837"/>
                </a:lnTo>
                <a:lnTo>
                  <a:pt x="790284" y="134065"/>
                </a:lnTo>
                <a:lnTo>
                  <a:pt x="818694" y="166050"/>
                </a:lnTo>
                <a:lnTo>
                  <a:pt x="842686" y="200524"/>
                </a:lnTo>
                <a:lnTo>
                  <a:pt x="861926" y="237218"/>
                </a:lnTo>
                <a:lnTo>
                  <a:pt x="876081" y="275864"/>
                </a:lnTo>
                <a:lnTo>
                  <a:pt x="884818" y="316193"/>
                </a:lnTo>
                <a:lnTo>
                  <a:pt x="887805" y="357936"/>
                </a:lnTo>
                <a:lnTo>
                  <a:pt x="884818" y="399678"/>
                </a:lnTo>
                <a:lnTo>
                  <a:pt x="876081" y="440007"/>
                </a:lnTo>
                <a:lnTo>
                  <a:pt x="861926" y="478653"/>
                </a:lnTo>
                <a:lnTo>
                  <a:pt x="842686" y="515347"/>
                </a:lnTo>
                <a:lnTo>
                  <a:pt x="818694" y="549821"/>
                </a:lnTo>
                <a:lnTo>
                  <a:pt x="790284" y="581806"/>
                </a:lnTo>
                <a:lnTo>
                  <a:pt x="757788" y="611034"/>
                </a:lnTo>
                <a:lnTo>
                  <a:pt x="721540" y="637237"/>
                </a:lnTo>
                <a:lnTo>
                  <a:pt x="681873" y="660145"/>
                </a:lnTo>
                <a:lnTo>
                  <a:pt x="639119" y="679490"/>
                </a:lnTo>
                <a:lnTo>
                  <a:pt x="593612" y="695004"/>
                </a:lnTo>
                <a:lnTo>
                  <a:pt x="545685" y="706418"/>
                </a:lnTo>
                <a:lnTo>
                  <a:pt x="495670" y="713463"/>
                </a:lnTo>
                <a:lnTo>
                  <a:pt x="443902" y="715872"/>
                </a:lnTo>
                <a:lnTo>
                  <a:pt x="392134" y="713463"/>
                </a:lnTo>
                <a:lnTo>
                  <a:pt x="342119" y="706418"/>
                </a:lnTo>
                <a:lnTo>
                  <a:pt x="294192" y="695004"/>
                </a:lnTo>
                <a:lnTo>
                  <a:pt x="248685" y="679490"/>
                </a:lnTo>
                <a:lnTo>
                  <a:pt x="205931" y="660145"/>
                </a:lnTo>
                <a:lnTo>
                  <a:pt x="166264" y="637237"/>
                </a:lnTo>
                <a:lnTo>
                  <a:pt x="130016" y="611034"/>
                </a:lnTo>
                <a:lnTo>
                  <a:pt x="97520" y="581806"/>
                </a:lnTo>
                <a:lnTo>
                  <a:pt x="69110" y="549821"/>
                </a:lnTo>
                <a:lnTo>
                  <a:pt x="45118" y="515347"/>
                </a:lnTo>
                <a:lnTo>
                  <a:pt x="25878" y="478653"/>
                </a:lnTo>
                <a:lnTo>
                  <a:pt x="11723" y="440007"/>
                </a:lnTo>
                <a:lnTo>
                  <a:pt x="2986" y="399678"/>
                </a:lnTo>
                <a:lnTo>
                  <a:pt x="0" y="357936"/>
                </a:lnTo>
                <a:close/>
              </a:path>
            </a:pathLst>
          </a:custGeom>
          <a:noFill/>
          <a:ln w="28575" cap="flat" cmpd="sng">
            <a:solidFill>
              <a:srgbClr val="00009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43"/>
          <p:cNvSpPr txBox="1"/>
          <p:nvPr/>
        </p:nvSpPr>
        <p:spPr>
          <a:xfrm>
            <a:off x="8249254" y="5227491"/>
            <a:ext cx="493500" cy="33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4125" rIns="0" bIns="0" anchor="t" anchorCtr="0">
            <a:no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pc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4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Control</a:t>
            </a:r>
            <a:endParaRPr/>
          </a:p>
        </p:txBody>
      </p:sp>
      <p:sp>
        <p:nvSpPr>
          <p:cNvPr id="608" name="Google Shape;608;p4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609" name="Google Shape;609;p44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44"/>
          <p:cNvSpPr/>
          <p:nvPr/>
        </p:nvSpPr>
        <p:spPr>
          <a:xfrm>
            <a:off x="155425" y="2205050"/>
            <a:ext cx="1301700" cy="1010400"/>
          </a:xfrm>
          <a:prstGeom prst="rect">
            <a:avLst/>
          </a:prstGeom>
          <a:noFill/>
          <a:ln w="38100" cap="flat" cmpd="sng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44"/>
          <p:cNvSpPr/>
          <p:nvPr/>
        </p:nvSpPr>
        <p:spPr>
          <a:xfrm>
            <a:off x="155425" y="4745249"/>
            <a:ext cx="8761800" cy="1476600"/>
          </a:xfrm>
          <a:prstGeom prst="rect">
            <a:avLst/>
          </a:prstGeom>
          <a:noFill/>
          <a:ln w="38100" cap="flat" cmpd="sng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44"/>
          <p:cNvSpPr/>
          <p:nvPr/>
        </p:nvSpPr>
        <p:spPr>
          <a:xfrm>
            <a:off x="5932175" y="3769000"/>
            <a:ext cx="887100" cy="638100"/>
          </a:xfrm>
          <a:prstGeom prst="rect">
            <a:avLst/>
          </a:prstGeom>
          <a:noFill/>
          <a:ln w="38100" cap="flat" cmpd="sng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Hack CPU Logic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Midterm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4445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Control</a:t>
            </a:r>
            <a:endParaRPr/>
          </a:p>
        </p:txBody>
      </p:sp>
      <p:sp>
        <p:nvSpPr>
          <p:cNvPr id="619" name="Google Shape;619;p4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620" name="Google Shape;620;p45"/>
          <p:cNvSpPr/>
          <p:nvPr/>
        </p:nvSpPr>
        <p:spPr>
          <a:xfrm>
            <a:off x="1074319" y="1128755"/>
            <a:ext cx="7187400" cy="277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45"/>
          <p:cNvSpPr txBox="1"/>
          <p:nvPr/>
        </p:nvSpPr>
        <p:spPr>
          <a:xfrm>
            <a:off x="549725" y="3709591"/>
            <a:ext cx="5732321" cy="2812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98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 operation (abstraction)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Outputs the address of the next instruction:</a:t>
            </a: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Restart:	PC = 0</a:t>
            </a: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No jump:	PC++</a:t>
            </a: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Go to:	PC = A</a:t>
            </a:r>
          </a:p>
          <a:p>
            <a:pPr marL="355600" marR="0" lvl="0" indent="-342900" algn="l" rtl="0">
              <a:lnSpc>
                <a:spcPct val="100000"/>
              </a:lnSpc>
              <a:spcBef>
                <a:spcPts val="765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Wingdings" pitchFamily="2" charset="2"/>
              <a:buChar char="v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Conditional go to:	if (condition) 	PC = A</a:t>
            </a:r>
          </a:p>
          <a:p>
            <a:pPr marL="12700" lvl="2">
              <a:spcBef>
                <a:spcPts val="765"/>
              </a:spcBef>
              <a:buClr>
                <a:srgbClr val="4B2A85"/>
              </a:buClr>
              <a:buSzPts val="2000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</a:t>
            </a: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else 		PC ++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45"/>
          <p:cNvSpPr/>
          <p:nvPr/>
        </p:nvSpPr>
        <p:spPr>
          <a:xfrm>
            <a:off x="7425692" y="1393724"/>
            <a:ext cx="16509" cy="2554604"/>
          </a:xfrm>
          <a:custGeom>
            <a:avLst/>
            <a:gdLst/>
            <a:ahLst/>
            <a:cxnLst/>
            <a:rect l="l" t="t" r="r" b="b"/>
            <a:pathLst>
              <a:path w="16509" h="2554604" extrusionOk="0">
                <a:moveTo>
                  <a:pt x="0" y="0"/>
                </a:moveTo>
                <a:lnTo>
                  <a:pt x="16030" y="2554559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45"/>
          <p:cNvSpPr/>
          <p:nvPr/>
        </p:nvSpPr>
        <p:spPr>
          <a:xfrm>
            <a:off x="2324809" y="1288761"/>
            <a:ext cx="17144" cy="2524125"/>
          </a:xfrm>
          <a:custGeom>
            <a:avLst/>
            <a:gdLst/>
            <a:ahLst/>
            <a:cxnLst/>
            <a:rect l="l" t="t" r="r" b="b"/>
            <a:pathLst>
              <a:path w="17144" h="2524125" extrusionOk="0">
                <a:moveTo>
                  <a:pt x="0" y="0"/>
                </a:moveTo>
                <a:lnTo>
                  <a:pt x="16592" y="2523746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45"/>
          <p:cNvSpPr txBox="1"/>
          <p:nvPr/>
        </p:nvSpPr>
        <p:spPr>
          <a:xfrm>
            <a:off x="5301469" y="2768640"/>
            <a:ext cx="609600" cy="36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24750" rIns="0" bIns="0" anchor="t" anchorCtr="0">
            <a:noAutofit/>
          </a:bodyPr>
          <a:lstStyle/>
          <a:p>
            <a:pPr marL="12700" marR="5080" lvl="0" indent="0" algn="l" rtl="0">
              <a:lnSpc>
                <a:spcPct val="11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load</a:t>
            </a:r>
            <a:endParaRPr sz="18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630" name="Google Shape;630;p45"/>
          <p:cNvSpPr/>
          <p:nvPr/>
        </p:nvSpPr>
        <p:spPr>
          <a:xfrm>
            <a:off x="6623413" y="3549555"/>
            <a:ext cx="236854" cy="255270"/>
          </a:xfrm>
          <a:custGeom>
            <a:avLst/>
            <a:gdLst/>
            <a:ahLst/>
            <a:cxnLst/>
            <a:rect l="l" t="t" r="r" b="b"/>
            <a:pathLst>
              <a:path w="236854" h="255270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45"/>
          <p:cNvSpPr txBox="1"/>
          <p:nvPr/>
        </p:nvSpPr>
        <p:spPr>
          <a:xfrm>
            <a:off x="6543035" y="3650066"/>
            <a:ext cx="2319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p45"/>
          <p:cNvSpPr/>
          <p:nvPr/>
        </p:nvSpPr>
        <p:spPr>
          <a:xfrm>
            <a:off x="3260173" y="2855347"/>
            <a:ext cx="236854" cy="255269"/>
          </a:xfrm>
          <a:custGeom>
            <a:avLst/>
            <a:gdLst/>
            <a:ahLst/>
            <a:cxnLst/>
            <a:rect l="l" t="t" r="r" b="b"/>
            <a:pathLst>
              <a:path w="236854" h="255269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45"/>
          <p:cNvSpPr txBox="1"/>
          <p:nvPr/>
        </p:nvSpPr>
        <p:spPr>
          <a:xfrm>
            <a:off x="3253420" y="2955857"/>
            <a:ext cx="1290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p45"/>
          <p:cNvSpPr/>
          <p:nvPr/>
        </p:nvSpPr>
        <p:spPr>
          <a:xfrm>
            <a:off x="4318545" y="2238792"/>
            <a:ext cx="236854" cy="255269"/>
          </a:xfrm>
          <a:custGeom>
            <a:avLst/>
            <a:gdLst/>
            <a:ahLst/>
            <a:cxnLst/>
            <a:rect l="l" t="t" r="r" b="b"/>
            <a:pathLst>
              <a:path w="236854" h="255269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45"/>
          <p:cNvSpPr txBox="1"/>
          <p:nvPr/>
        </p:nvSpPr>
        <p:spPr>
          <a:xfrm>
            <a:off x="4164545" y="2311696"/>
            <a:ext cx="2319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p45"/>
          <p:cNvSpPr txBox="1"/>
          <p:nvPr/>
        </p:nvSpPr>
        <p:spPr>
          <a:xfrm>
            <a:off x="7570751" y="3205922"/>
            <a:ext cx="493500" cy="369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0300" rIns="0" bIns="0" anchor="t" anchorCtr="0">
            <a:noAutofit/>
          </a:bodyPr>
          <a:lstStyle/>
          <a:p>
            <a:pPr marL="908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pc</a:t>
            </a:r>
            <a:endParaRPr sz="18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4" name="Google Shape;656;p77">
            <a:extLst>
              <a:ext uri="{FF2B5EF4-FFF2-40B4-BE49-F238E27FC236}">
                <a16:creationId xmlns:a16="http://schemas.microsoft.com/office/drawing/2014/main" id="{34905834-0CB5-4AD4-34D0-A19CB8BDFB73}"/>
              </a:ext>
            </a:extLst>
          </p:cNvPr>
          <p:cNvSpPr/>
          <p:nvPr/>
        </p:nvSpPr>
        <p:spPr>
          <a:xfrm>
            <a:off x="6610029" y="3597837"/>
            <a:ext cx="1787525" cy="1181505"/>
          </a:xfrm>
          <a:custGeom>
            <a:avLst/>
            <a:gdLst/>
            <a:ahLst/>
            <a:cxnLst/>
            <a:rect l="l" t="t" r="r" b="b"/>
            <a:pathLst>
              <a:path w="1787525" h="1682114" extrusionOk="0">
                <a:moveTo>
                  <a:pt x="1640203" y="799931"/>
                </a:moveTo>
                <a:lnTo>
                  <a:pt x="146942" y="799931"/>
                </a:lnTo>
                <a:lnTo>
                  <a:pt x="100497" y="807422"/>
                </a:lnTo>
                <a:lnTo>
                  <a:pt x="60160" y="828282"/>
                </a:lnTo>
                <a:lnTo>
                  <a:pt x="28351" y="860091"/>
                </a:lnTo>
                <a:lnTo>
                  <a:pt x="7491" y="900428"/>
                </a:lnTo>
                <a:lnTo>
                  <a:pt x="0" y="946870"/>
                </a:lnTo>
                <a:lnTo>
                  <a:pt x="0" y="1534627"/>
                </a:lnTo>
                <a:lnTo>
                  <a:pt x="7491" y="1581072"/>
                </a:lnTo>
                <a:lnTo>
                  <a:pt x="28351" y="1621409"/>
                </a:lnTo>
                <a:lnTo>
                  <a:pt x="60160" y="1653218"/>
                </a:lnTo>
                <a:lnTo>
                  <a:pt x="100497" y="1674078"/>
                </a:lnTo>
                <a:lnTo>
                  <a:pt x="146942" y="1681570"/>
                </a:lnTo>
                <a:lnTo>
                  <a:pt x="1640203" y="1681570"/>
                </a:lnTo>
                <a:lnTo>
                  <a:pt x="1686649" y="1674078"/>
                </a:lnTo>
                <a:lnTo>
                  <a:pt x="1726986" y="1653218"/>
                </a:lnTo>
                <a:lnTo>
                  <a:pt x="1758795" y="1621409"/>
                </a:lnTo>
                <a:lnTo>
                  <a:pt x="1779655" y="1581072"/>
                </a:lnTo>
                <a:lnTo>
                  <a:pt x="1787146" y="1534627"/>
                </a:lnTo>
                <a:lnTo>
                  <a:pt x="1787145" y="946870"/>
                </a:lnTo>
                <a:lnTo>
                  <a:pt x="1779655" y="900428"/>
                </a:lnTo>
                <a:lnTo>
                  <a:pt x="1758795" y="860091"/>
                </a:lnTo>
                <a:lnTo>
                  <a:pt x="1726986" y="828282"/>
                </a:lnTo>
                <a:lnTo>
                  <a:pt x="1686649" y="807422"/>
                </a:lnTo>
                <a:lnTo>
                  <a:pt x="1640203" y="799931"/>
                </a:lnTo>
                <a:close/>
              </a:path>
              <a:path w="1787525" h="1682114" extrusionOk="0">
                <a:moveTo>
                  <a:pt x="1171741" y="0"/>
                </a:moveTo>
                <a:lnTo>
                  <a:pt x="1042502" y="799931"/>
                </a:lnTo>
                <a:lnTo>
                  <a:pt x="1489288" y="799931"/>
                </a:lnTo>
                <a:lnTo>
                  <a:pt x="1171741" y="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SzPts val="1800"/>
            </a:pPr>
            <a:endParaRPr lang="en-US" sz="18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endParaRPr lang="en-US" sz="20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endParaRPr lang="en-US" sz="1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ddress of next  instruction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7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Symbolic:</a:t>
            </a:r>
            <a:endParaRPr/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20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Binary:</a:t>
            </a:r>
            <a:endParaRPr/>
          </a:p>
        </p:txBody>
      </p:sp>
      <p:sp>
        <p:nvSpPr>
          <p:cNvPr id="588" name="Google Shape;588;p7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Hack: C-Instructions</a:t>
            </a:r>
            <a:endParaRPr/>
          </a:p>
        </p:txBody>
      </p:sp>
      <p:sp>
        <p:nvSpPr>
          <p:cNvPr id="589" name="Google Shape;589;p7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590" name="Google Shape;590;p72"/>
          <p:cNvSpPr/>
          <p:nvPr/>
        </p:nvSpPr>
        <p:spPr>
          <a:xfrm>
            <a:off x="2278742" y="1430362"/>
            <a:ext cx="3018971" cy="5223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dest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comp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jump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91" name="Google Shape;591;p72"/>
          <p:cNvSpPr/>
          <p:nvPr/>
        </p:nvSpPr>
        <p:spPr>
          <a:xfrm>
            <a:off x="1874163" y="2174434"/>
            <a:ext cx="6847099" cy="463623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35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0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20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20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0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c1 c2 c3 c4 c5 c6</a:t>
            </a:r>
            <a:r>
              <a:rPr lang="en-US" sz="20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d1 d2 d3 </a:t>
            </a:r>
            <a:r>
              <a:rPr lang="en-US" sz="2000" b="1" i="0" u="none" strike="noStrike" cap="none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j1 j2 j3</a:t>
            </a:r>
            <a:endParaRPr sz="2000" b="1" i="0" u="none" strike="noStrike" cap="none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94" name="Google Shape;594;p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8488" y="4116230"/>
            <a:ext cx="4983075" cy="221782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</p:pic>
      <p:sp>
        <p:nvSpPr>
          <p:cNvPr id="595" name="Google Shape;595;p72"/>
          <p:cNvSpPr/>
          <p:nvPr/>
        </p:nvSpPr>
        <p:spPr>
          <a:xfrm>
            <a:off x="757700" y="4963993"/>
            <a:ext cx="1447500" cy="522300"/>
          </a:xfrm>
          <a:prstGeom prst="homePlate">
            <a:avLst>
              <a:gd name="adj" fmla="val 50000"/>
            </a:avLst>
          </a:prstGeom>
          <a:solidFill>
            <a:srgbClr val="E06666"/>
          </a:solidFill>
          <a:ln>
            <a:noFill/>
          </a:ln>
          <a:effectLst>
            <a:outerShdw blurRad="57150" dist="19050" dir="5400000" algn="bl" rotWithShape="0">
              <a:srgbClr val="000000">
                <a:alpha val="4824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900" b="1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Chapter 4</a:t>
            </a:r>
            <a:endParaRPr sz="1900" b="1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573;p71">
            <a:extLst>
              <a:ext uri="{FF2B5EF4-FFF2-40B4-BE49-F238E27FC236}">
                <a16:creationId xmlns:a16="http://schemas.microsoft.com/office/drawing/2014/main" id="{77B2D4C3-144B-5E8D-686C-3052E91F1955}"/>
              </a:ext>
            </a:extLst>
          </p:cNvPr>
          <p:cNvSpPr/>
          <p:nvPr/>
        </p:nvSpPr>
        <p:spPr>
          <a:xfrm rot="5400000">
            <a:off x="7855011" y="2078124"/>
            <a:ext cx="138972" cy="1297123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4;p71">
            <a:extLst>
              <a:ext uri="{FF2B5EF4-FFF2-40B4-BE49-F238E27FC236}">
                <a16:creationId xmlns:a16="http://schemas.microsoft.com/office/drawing/2014/main" id="{6FB5FE7E-1754-0BCA-59AA-2CE788C3C11C}"/>
              </a:ext>
            </a:extLst>
          </p:cNvPr>
          <p:cNvSpPr/>
          <p:nvPr/>
        </p:nvSpPr>
        <p:spPr>
          <a:xfrm>
            <a:off x="7422778" y="3072087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7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Control</a:t>
            </a:r>
            <a:endParaRPr/>
          </a:p>
        </p:txBody>
      </p:sp>
      <p:sp>
        <p:nvSpPr>
          <p:cNvPr id="645" name="Google Shape;645;p7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646" name="Google Shape;646;p77"/>
          <p:cNvSpPr/>
          <p:nvPr/>
        </p:nvSpPr>
        <p:spPr>
          <a:xfrm>
            <a:off x="1074319" y="1128755"/>
            <a:ext cx="7187400" cy="27762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77"/>
          <p:cNvSpPr/>
          <p:nvPr/>
        </p:nvSpPr>
        <p:spPr>
          <a:xfrm>
            <a:off x="7425692" y="1393724"/>
            <a:ext cx="16509" cy="2554604"/>
          </a:xfrm>
          <a:custGeom>
            <a:avLst/>
            <a:gdLst/>
            <a:ahLst/>
            <a:cxnLst/>
            <a:rect l="l" t="t" r="r" b="b"/>
            <a:pathLst>
              <a:path w="16509" h="2554604" extrusionOk="0">
                <a:moveTo>
                  <a:pt x="0" y="0"/>
                </a:moveTo>
                <a:lnTo>
                  <a:pt x="16030" y="2554559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77"/>
          <p:cNvSpPr/>
          <p:nvPr/>
        </p:nvSpPr>
        <p:spPr>
          <a:xfrm>
            <a:off x="2324809" y="1288761"/>
            <a:ext cx="17144" cy="2524125"/>
          </a:xfrm>
          <a:custGeom>
            <a:avLst/>
            <a:gdLst/>
            <a:ahLst/>
            <a:cxnLst/>
            <a:rect l="l" t="t" r="r" b="b"/>
            <a:pathLst>
              <a:path w="17144" h="2524125" extrusionOk="0">
                <a:moveTo>
                  <a:pt x="0" y="0"/>
                </a:moveTo>
                <a:lnTo>
                  <a:pt x="16592" y="2523746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p77"/>
          <p:cNvSpPr txBox="1"/>
          <p:nvPr/>
        </p:nvSpPr>
        <p:spPr>
          <a:xfrm>
            <a:off x="5374300" y="2741024"/>
            <a:ext cx="609600" cy="36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24750" rIns="0" bIns="0" anchor="t" anchorCtr="0">
            <a:noAutofit/>
          </a:bodyPr>
          <a:lstStyle/>
          <a:p>
            <a:pPr marL="12700" marR="5080" lvl="0" indent="0" algn="l" rtl="0">
              <a:lnSpc>
                <a:spcPct val="1183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load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p77"/>
          <p:cNvSpPr/>
          <p:nvPr/>
        </p:nvSpPr>
        <p:spPr>
          <a:xfrm>
            <a:off x="6623413" y="3549555"/>
            <a:ext cx="236854" cy="255270"/>
          </a:xfrm>
          <a:custGeom>
            <a:avLst/>
            <a:gdLst/>
            <a:ahLst/>
            <a:cxnLst/>
            <a:rect l="l" t="t" r="r" b="b"/>
            <a:pathLst>
              <a:path w="236854" h="255270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77"/>
          <p:cNvSpPr txBox="1"/>
          <p:nvPr/>
        </p:nvSpPr>
        <p:spPr>
          <a:xfrm>
            <a:off x="6543035" y="3650066"/>
            <a:ext cx="2319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p77"/>
          <p:cNvSpPr/>
          <p:nvPr/>
        </p:nvSpPr>
        <p:spPr>
          <a:xfrm>
            <a:off x="3260173" y="2855347"/>
            <a:ext cx="236854" cy="255269"/>
          </a:xfrm>
          <a:custGeom>
            <a:avLst/>
            <a:gdLst/>
            <a:ahLst/>
            <a:cxnLst/>
            <a:rect l="l" t="t" r="r" b="b"/>
            <a:pathLst>
              <a:path w="236854" h="255269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77"/>
          <p:cNvSpPr txBox="1"/>
          <p:nvPr/>
        </p:nvSpPr>
        <p:spPr>
          <a:xfrm>
            <a:off x="3253420" y="2955857"/>
            <a:ext cx="1290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p77"/>
          <p:cNvSpPr/>
          <p:nvPr/>
        </p:nvSpPr>
        <p:spPr>
          <a:xfrm>
            <a:off x="4318545" y="2238792"/>
            <a:ext cx="236854" cy="255269"/>
          </a:xfrm>
          <a:custGeom>
            <a:avLst/>
            <a:gdLst/>
            <a:ahLst/>
            <a:cxnLst/>
            <a:rect l="l" t="t" r="r" b="b"/>
            <a:pathLst>
              <a:path w="236854" h="255269" extrusionOk="0">
                <a:moveTo>
                  <a:pt x="0" y="0"/>
                </a:moveTo>
                <a:lnTo>
                  <a:pt x="236619" y="255042"/>
                </a:lnTo>
              </a:path>
            </a:pathLst>
          </a:custGeom>
          <a:noFill/>
          <a:ln w="158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5" name="Google Shape;655;p77"/>
          <p:cNvSpPr txBox="1"/>
          <p:nvPr/>
        </p:nvSpPr>
        <p:spPr>
          <a:xfrm>
            <a:off x="4164545" y="2311696"/>
            <a:ext cx="2319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p77"/>
          <p:cNvSpPr/>
          <p:nvPr/>
        </p:nvSpPr>
        <p:spPr>
          <a:xfrm>
            <a:off x="6610029" y="3597837"/>
            <a:ext cx="1787525" cy="1181505"/>
          </a:xfrm>
          <a:custGeom>
            <a:avLst/>
            <a:gdLst/>
            <a:ahLst/>
            <a:cxnLst/>
            <a:rect l="l" t="t" r="r" b="b"/>
            <a:pathLst>
              <a:path w="1787525" h="1682114" extrusionOk="0">
                <a:moveTo>
                  <a:pt x="1640203" y="799931"/>
                </a:moveTo>
                <a:lnTo>
                  <a:pt x="146942" y="799931"/>
                </a:lnTo>
                <a:lnTo>
                  <a:pt x="100497" y="807422"/>
                </a:lnTo>
                <a:lnTo>
                  <a:pt x="60160" y="828282"/>
                </a:lnTo>
                <a:lnTo>
                  <a:pt x="28351" y="860091"/>
                </a:lnTo>
                <a:lnTo>
                  <a:pt x="7491" y="900428"/>
                </a:lnTo>
                <a:lnTo>
                  <a:pt x="0" y="946870"/>
                </a:lnTo>
                <a:lnTo>
                  <a:pt x="0" y="1534627"/>
                </a:lnTo>
                <a:lnTo>
                  <a:pt x="7491" y="1581072"/>
                </a:lnTo>
                <a:lnTo>
                  <a:pt x="28351" y="1621409"/>
                </a:lnTo>
                <a:lnTo>
                  <a:pt x="60160" y="1653218"/>
                </a:lnTo>
                <a:lnTo>
                  <a:pt x="100497" y="1674078"/>
                </a:lnTo>
                <a:lnTo>
                  <a:pt x="146942" y="1681570"/>
                </a:lnTo>
                <a:lnTo>
                  <a:pt x="1640203" y="1681570"/>
                </a:lnTo>
                <a:lnTo>
                  <a:pt x="1686649" y="1674078"/>
                </a:lnTo>
                <a:lnTo>
                  <a:pt x="1726986" y="1653218"/>
                </a:lnTo>
                <a:lnTo>
                  <a:pt x="1758795" y="1621409"/>
                </a:lnTo>
                <a:lnTo>
                  <a:pt x="1779655" y="1581072"/>
                </a:lnTo>
                <a:lnTo>
                  <a:pt x="1787146" y="1534627"/>
                </a:lnTo>
                <a:lnTo>
                  <a:pt x="1787145" y="946870"/>
                </a:lnTo>
                <a:lnTo>
                  <a:pt x="1779655" y="900428"/>
                </a:lnTo>
                <a:lnTo>
                  <a:pt x="1758795" y="860091"/>
                </a:lnTo>
                <a:lnTo>
                  <a:pt x="1726986" y="828282"/>
                </a:lnTo>
                <a:lnTo>
                  <a:pt x="1686649" y="807422"/>
                </a:lnTo>
                <a:lnTo>
                  <a:pt x="1640203" y="799931"/>
                </a:lnTo>
                <a:close/>
              </a:path>
              <a:path w="1787525" h="1682114" extrusionOk="0">
                <a:moveTo>
                  <a:pt x="1171741" y="0"/>
                </a:moveTo>
                <a:lnTo>
                  <a:pt x="1042502" y="799931"/>
                </a:lnTo>
                <a:lnTo>
                  <a:pt x="1489288" y="799931"/>
                </a:lnTo>
                <a:lnTo>
                  <a:pt x="1171741" y="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buSzPts val="1800"/>
            </a:pPr>
            <a:endParaRPr lang="en-US" sz="18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endParaRPr lang="en-US" sz="20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endParaRPr lang="en-US" sz="100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1800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ddress of next  instruction</a:t>
            </a:r>
          </a:p>
        </p:txBody>
      </p:sp>
      <p:sp>
        <p:nvSpPr>
          <p:cNvPr id="658" name="Google Shape;658;p77"/>
          <p:cNvSpPr txBox="1"/>
          <p:nvPr/>
        </p:nvSpPr>
        <p:spPr>
          <a:xfrm>
            <a:off x="7570751" y="3205922"/>
            <a:ext cx="493500" cy="3696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0300" rIns="0" bIns="0" anchor="t" anchorCtr="0">
            <a:noAutofit/>
          </a:bodyPr>
          <a:lstStyle/>
          <a:p>
            <a:pPr marL="9080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onsolas"/>
                <a:cs typeface="Courier New" panose="02070309020205020404" pitchFamily="49" charset="0"/>
                <a:sym typeface="Consolas"/>
              </a:rPr>
              <a:t>pc</a:t>
            </a:r>
            <a:endParaRPr sz="18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onsolas"/>
              <a:cs typeface="Courier New" panose="02070309020205020404" pitchFamily="49" charset="0"/>
              <a:sym typeface="Consolas"/>
            </a:endParaRPr>
          </a:p>
        </p:txBody>
      </p:sp>
      <p:sp>
        <p:nvSpPr>
          <p:cNvPr id="659" name="Google Shape;659;p77"/>
          <p:cNvSpPr txBox="1"/>
          <p:nvPr/>
        </p:nvSpPr>
        <p:spPr>
          <a:xfrm>
            <a:off x="1015731" y="3784616"/>
            <a:ext cx="6761427" cy="180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76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200" b="1" i="0" u="sng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 operation (implementation)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3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if (reset==1) PC = 0</a:t>
            </a:r>
            <a:endParaRPr sz="22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else</a:t>
            </a:r>
            <a:endParaRPr sz="22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8620" marR="0" lvl="0" indent="0" algn="l" rtl="0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200" i="0" u="none" strike="noStrike" cap="none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// In the course of handling the current instruction:</a:t>
            </a:r>
            <a:endParaRPr sz="22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55600" marR="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22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load </a:t>
            </a:r>
            <a:r>
              <a:rPr lang="en-US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en-US" sz="2200" i="1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 </a:t>
            </a:r>
            <a:r>
              <a:rPr lang="en-US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(jump bits, ALU control outputs)</a:t>
            </a:r>
          </a:p>
          <a:p>
            <a:pPr marL="355600">
              <a:spcBef>
                <a:spcPts val="675"/>
              </a:spcBef>
              <a:buSzPts val="1800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if (load == 1)	PC = A	</a:t>
            </a:r>
            <a:r>
              <a:rPr lang="en-US" sz="2200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// jump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55600">
              <a:spcBef>
                <a:spcPts val="675"/>
              </a:spcBef>
              <a:buSzPts val="1800"/>
            </a:pPr>
            <a:r>
              <a:rPr lang="en-US" sz="2200" dirty="0"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2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lse 		PC++	</a:t>
            </a:r>
            <a:r>
              <a:rPr lang="en-US" sz="2200" dirty="0">
                <a:solidFill>
                  <a:srgbClr val="008000"/>
                </a:solidFill>
                <a:latin typeface="Calibri"/>
                <a:ea typeface="Calibri"/>
                <a:cs typeface="Calibri"/>
                <a:sym typeface="Calibri"/>
              </a:rPr>
              <a:t>// next instruction</a:t>
            </a:r>
            <a:endParaRPr lang="en-US" sz="2200" dirty="0">
              <a:latin typeface="Calibri"/>
              <a:ea typeface="Calibri"/>
              <a:cs typeface="Calibri"/>
              <a:sym typeface="Calibri"/>
            </a:endParaRPr>
          </a:p>
          <a:p>
            <a:pPr marL="355600" marR="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2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77"/>
          <p:cNvSpPr txBox="1"/>
          <p:nvPr/>
        </p:nvSpPr>
        <p:spPr>
          <a:xfrm>
            <a:off x="178224" y="1934002"/>
            <a:ext cx="2498100" cy="3777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38725" rIns="0" bIns="0" anchor="t" anchorCtr="0">
            <a:noAutofit/>
          </a:bodyPr>
          <a:lstStyle/>
          <a:p>
            <a:pPr marL="1270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A7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11 </a:t>
            </a: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1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 c c c c c </a:t>
            </a:r>
            <a:r>
              <a:rPr lang="en-US" sz="1800" b="0" i="0" u="none" strike="noStrike" cap="none">
                <a:solidFill>
                  <a:srgbClr val="548235"/>
                </a:solidFill>
                <a:latin typeface="Calibri"/>
                <a:ea typeface="Calibri"/>
                <a:cs typeface="Calibri"/>
                <a:sym typeface="Calibri"/>
              </a:rPr>
              <a:t>d d d </a:t>
            </a:r>
            <a:r>
              <a:rPr lang="en-US" sz="1800" b="0" i="0" u="none" strike="noStrike" cap="none">
                <a:solidFill>
                  <a:srgbClr val="843C0C"/>
                </a:solidFill>
                <a:latin typeface="Calibri"/>
                <a:ea typeface="Calibri"/>
                <a:cs typeface="Calibri"/>
                <a:sym typeface="Calibri"/>
              </a:rPr>
              <a:t>j j j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77"/>
          <p:cNvSpPr/>
          <p:nvPr/>
        </p:nvSpPr>
        <p:spPr>
          <a:xfrm>
            <a:off x="2205925" y="2311700"/>
            <a:ext cx="470400" cy="68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7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Implementation: That’s It!</a:t>
            </a:r>
            <a:endParaRPr/>
          </a:p>
        </p:txBody>
      </p:sp>
      <p:sp>
        <p:nvSpPr>
          <p:cNvPr id="672" name="Google Shape;672;p7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673" name="Google Shape;673;p78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Logic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Midterm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7180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Topics Brainstorm</a:t>
            </a:r>
            <a:endParaRPr dirty="0"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Based on what we have covered so far in class, what are topics, concepts, questions that you might expect to show up on next week’s CSE 390B midterm?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8" name="Google Shape;48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Previous CSE 390B Midterms</a:t>
            </a:r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Several midterms from previous quarters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20sp midterm likely more difficult than midterm this quarter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Rest of the midterms are more like what this quarter’s midterm will look like</a:t>
            </a:r>
          </a:p>
          <a:p>
            <a:pPr marL="347472" indent="-347472"/>
            <a:endParaRPr lang="en-US" dirty="0"/>
          </a:p>
          <a:p>
            <a:pPr marL="347472" indent="-347472"/>
            <a:r>
              <a:rPr lang="en-US" dirty="0"/>
              <a:t>Set a timer for 60 minutes and take the exam in its entirety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Helps practice time management and simulate exam environment</a:t>
            </a:r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0fc0afc8c1_1_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373" name="Google Shape;373;g10fc0afc8c1_1_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Hack CPU Logic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Implementation and Operations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>
                <a:solidFill>
                  <a:schemeClr val="tx1"/>
                </a:solidFill>
              </a:rPr>
              <a:t>CSE 390B Midterm Practice Problems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Midterm Topics Brainstorming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>
                <a:solidFill>
                  <a:srgbClr val="4B2A85"/>
                </a:solidFill>
              </a:rPr>
              <a:t>Project 6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A85"/>
                </a:solidFill>
              </a:rPr>
              <a:t>Project Tips and Workflow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4" name="Google Shape;374;g10fc0afc8c1_1_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89230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6: Overview</a:t>
            </a:r>
            <a:endParaRPr dirty="0"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Mock Exam Problem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/>
            <a:r>
              <a:rPr lang="en-US" dirty="0"/>
              <a:t>Part II: Building a Computer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LoadAReg.hdl</a:t>
            </a:r>
            <a:r>
              <a:rPr lang="en-US" dirty="0"/>
              <a:t>,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LoadDReg.hdl</a:t>
            </a:r>
            <a:r>
              <a:rPr lang="en-US" dirty="0"/>
              <a:t> (Easier)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JumpLogic.hdl</a:t>
            </a:r>
            <a:r>
              <a:rPr lang="en-US" dirty="0"/>
              <a:t> (Medium)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CPU.hdl</a:t>
            </a:r>
            <a:r>
              <a:rPr lang="en-US" dirty="0"/>
              <a:t> (Harder) </a:t>
            </a:r>
          </a:p>
          <a:p>
            <a:pPr marL="640080" lvl="1" indent="-283464"/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Computer.hdl</a:t>
            </a:r>
            <a:r>
              <a:rPr lang="en-US" dirty="0"/>
              <a:t> (Easier)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III: Project 6 Reflection</a:t>
            </a:r>
          </a:p>
          <a:p>
            <a:pPr marL="356616" lvl="1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</p:txBody>
      </p:sp>
      <p:sp>
        <p:nvSpPr>
          <p:cNvPr id="77" name="Google Shape;77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6, Part I: Mock Exam Problem</a:t>
            </a:r>
            <a:endParaRPr dirty="0"/>
          </a:p>
        </p:txBody>
      </p:sp>
      <p:sp>
        <p:nvSpPr>
          <p:cNvPr id="83" name="Google Shape;83;p1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Your group will meet for a 30-minute session to do one mock exam problem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Your group’s mock exam problem will be emailed right before your session</a:t>
            </a:r>
            <a:br>
              <a:rPr lang="en-US" dirty="0"/>
            </a:b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Your 30-minute session will include: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Set up: 5 minutes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Mock Exam Problem: 10 minutes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Debrief &amp; Reflection: 15 minutes</a:t>
            </a:r>
            <a:br>
              <a:rPr lang="en-US" dirty="0"/>
            </a:b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 task: Submit the completed mock exam problem and complete the reflection questions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84" name="Google Shape;84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Inputs</a:t>
            </a:r>
            <a:endParaRPr/>
          </a:p>
        </p:txBody>
      </p:sp>
      <p:sp>
        <p:nvSpPr>
          <p:cNvPr id="401" name="Google Shape;401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398838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inM</a:t>
            </a:r>
            <a:r>
              <a:rPr lang="en-US" dirty="0"/>
              <a:t>: Value coming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instruction</a:t>
            </a:r>
            <a:r>
              <a:rPr lang="en-US" dirty="0"/>
              <a:t>: 16-bit instruction 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reset</a:t>
            </a:r>
            <a:r>
              <a:rPr lang="en-US" dirty="0"/>
              <a:t>: if 1, reset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02" name="Google Shape;402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6" name="Google Shape;411;p15">
            <a:extLst>
              <a:ext uri="{FF2B5EF4-FFF2-40B4-BE49-F238E27FC236}">
                <a16:creationId xmlns:a16="http://schemas.microsoft.com/office/drawing/2014/main" id="{4E693340-0BB6-EE81-BB4F-6929948E8FC7}"/>
              </a:ext>
            </a:extLst>
          </p:cNvPr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6 Tips</a:t>
            </a:r>
            <a:endParaRPr dirty="0"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CPU.hdl</a:t>
            </a:r>
            <a:r>
              <a:rPr lang="en-US" dirty="0"/>
              <a:t>: We provide an overview diagram, but there are details to fill in, especially control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Draw your own detailed diagram first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Handling jumps will require a lot of logic—sketch out the cases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Textbook chapter 4 and 5 helpful for Project 6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Multi-Bit Buses: MSB to the left, LSB to the right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Important to keep in mind when taking apart the instruction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Debugging: Consult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.out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files to debug, then look at internal wires in simulator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See also the “Debugging tips” section of the specification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10 Reminders</a:t>
            </a:r>
            <a:endParaRPr dirty="0"/>
          </a:p>
        </p:txBody>
      </p:sp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Project 5 due tonight (2/2) at 11:59pm</a:t>
            </a: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indent="-347472"/>
            <a:r>
              <a:rPr lang="en-US" b="1" dirty="0"/>
              <a:t>CSE 390B midterm next Friday (2/9) during lecture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6 (Mock Exam Problem &amp; Building a Computer) released today, due in two Fridays (2/16) at 11:59pm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Eric has office hours after class in CSE2 153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</p:txBody>
      </p:sp>
      <p:sp>
        <p:nvSpPr>
          <p:cNvPr id="137" name="Google Shape;137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5"/>
          <p:cNvSpPr/>
          <p:nvPr/>
        </p:nvSpPr>
        <p:spPr>
          <a:xfrm>
            <a:off x="4577375" y="2064543"/>
            <a:ext cx="4353765" cy="317487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Interface Outputs</a:t>
            </a:r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696718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outM</a:t>
            </a:r>
            <a:r>
              <a:rPr lang="en-US" dirty="0"/>
              <a:t>: value used to update memory if </a:t>
            </a:r>
            <a:r>
              <a:rPr lang="en-US" dirty="0" err="1"/>
              <a:t>writeM</a:t>
            </a:r>
            <a:r>
              <a:rPr lang="en-US" dirty="0"/>
              <a:t> is 1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: if 1, update value in memory at </a:t>
            </a:r>
            <a:r>
              <a:rPr lang="en-US" dirty="0" err="1"/>
              <a:t>addressM</a:t>
            </a:r>
            <a:r>
              <a:rPr lang="en-US" dirty="0"/>
              <a:t> with </a:t>
            </a:r>
            <a:r>
              <a:rPr lang="en-US" dirty="0" err="1"/>
              <a:t>outM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addressM</a:t>
            </a:r>
            <a:r>
              <a:rPr lang="en-US" dirty="0"/>
              <a:t>: address to read from or write to in memory</a:t>
            </a:r>
            <a:endParaRPr dirty="0"/>
          </a:p>
          <a:p>
            <a:pPr marL="804672" lvl="1" indent="-215391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sz="1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pc</a:t>
            </a:r>
            <a:r>
              <a:rPr lang="en-US" dirty="0"/>
              <a:t>: address of next instruction to be fetched from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10" name="Google Shape;410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18" name="Google Shape;418;p3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419" name="Google Shape;419;p33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33"/>
          <p:cNvSpPr/>
          <p:nvPr/>
        </p:nvSpPr>
        <p:spPr>
          <a:xfrm>
            <a:off x="1351278" y="1209039"/>
            <a:ext cx="6380480" cy="4856480"/>
          </a:xfrm>
          <a:custGeom>
            <a:avLst/>
            <a:gdLst/>
            <a:ahLst/>
            <a:cxnLst/>
            <a:rect l="l" t="t" r="r" b="b"/>
            <a:pathLst>
              <a:path w="6380480" h="4856480" extrusionOk="0">
                <a:moveTo>
                  <a:pt x="0" y="0"/>
                </a:moveTo>
                <a:lnTo>
                  <a:pt x="6380481" y="0"/>
                </a:lnTo>
                <a:lnTo>
                  <a:pt x="6380481" y="4856480"/>
                </a:lnTo>
                <a:lnTo>
                  <a:pt x="0" y="485648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33"/>
          <p:cNvSpPr/>
          <p:nvPr/>
        </p:nvSpPr>
        <p:spPr>
          <a:xfrm>
            <a:off x="6006514" y="1379593"/>
            <a:ext cx="761365" cy="1361439"/>
          </a:xfrm>
          <a:custGeom>
            <a:avLst/>
            <a:gdLst/>
            <a:ahLst/>
            <a:cxnLst/>
            <a:rect l="l" t="t" r="r" b="b"/>
            <a:pathLst>
              <a:path w="761365" h="1361439" extrusionOk="0">
                <a:moveTo>
                  <a:pt x="608572" y="0"/>
                </a:moveTo>
                <a:lnTo>
                  <a:pt x="0" y="689592"/>
                </a:lnTo>
                <a:lnTo>
                  <a:pt x="760806" y="1361013"/>
                </a:lnTo>
                <a:lnTo>
                  <a:pt x="6085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3"/>
          <p:cNvSpPr/>
          <p:nvPr/>
        </p:nvSpPr>
        <p:spPr>
          <a:xfrm>
            <a:off x="5848781" y="3042186"/>
            <a:ext cx="1128395" cy="1181735"/>
          </a:xfrm>
          <a:custGeom>
            <a:avLst/>
            <a:gdLst/>
            <a:ahLst/>
            <a:cxnLst/>
            <a:rect l="l" t="t" r="r" b="b"/>
            <a:pathLst>
              <a:path w="1128395" h="1181735" extrusionOk="0">
                <a:moveTo>
                  <a:pt x="1128157" y="0"/>
                </a:moveTo>
                <a:lnTo>
                  <a:pt x="0" y="940804"/>
                </a:lnTo>
                <a:lnTo>
                  <a:pt x="747956" y="1181494"/>
                </a:lnTo>
                <a:lnTo>
                  <a:pt x="112815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33"/>
          <p:cNvSpPr/>
          <p:nvPr/>
        </p:nvSpPr>
        <p:spPr>
          <a:xfrm>
            <a:off x="3828345" y="2220519"/>
            <a:ext cx="831850" cy="788669"/>
          </a:xfrm>
          <a:custGeom>
            <a:avLst/>
            <a:gdLst/>
            <a:ahLst/>
            <a:cxnLst/>
            <a:rect l="l" t="t" r="r" b="b"/>
            <a:pathLst>
              <a:path w="831850" h="788669" extrusionOk="0">
                <a:moveTo>
                  <a:pt x="0" y="788648"/>
                </a:moveTo>
                <a:lnTo>
                  <a:pt x="831455" y="788648"/>
                </a:lnTo>
                <a:lnTo>
                  <a:pt x="831455" y="0"/>
                </a:lnTo>
                <a:lnTo>
                  <a:pt x="0" y="0"/>
                </a:lnTo>
                <a:lnTo>
                  <a:pt x="0" y="7886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33"/>
          <p:cNvSpPr/>
          <p:nvPr/>
        </p:nvSpPr>
        <p:spPr>
          <a:xfrm>
            <a:off x="4102450" y="2619599"/>
            <a:ext cx="1918970" cy="154686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33"/>
          <p:cNvSpPr txBox="1"/>
          <p:nvPr/>
        </p:nvSpPr>
        <p:spPr>
          <a:xfrm>
            <a:off x="8249254" y="5227491"/>
            <a:ext cx="493500" cy="339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0" tIns="24125" rIns="0" bIns="0" anchor="t" anchorCtr="0">
            <a:noAutofit/>
          </a:bodyPr>
          <a:lstStyle/>
          <a:p>
            <a:pPr marL="9144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pc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6" name="Google Shape;426;p33"/>
          <p:cNvSpPr/>
          <p:nvPr/>
        </p:nvSpPr>
        <p:spPr>
          <a:xfrm>
            <a:off x="1399850" y="1286850"/>
            <a:ext cx="1535176" cy="45323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33"/>
          <p:cNvSpPr/>
          <p:nvPr/>
        </p:nvSpPr>
        <p:spPr>
          <a:xfrm>
            <a:off x="2504225" y="1286850"/>
            <a:ext cx="5152434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33"/>
          <p:cNvSpPr/>
          <p:nvPr/>
        </p:nvSpPr>
        <p:spPr>
          <a:xfrm>
            <a:off x="4725733" y="1527725"/>
            <a:ext cx="1007459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33"/>
          <p:cNvSpPr/>
          <p:nvPr/>
        </p:nvSpPr>
        <p:spPr>
          <a:xfrm>
            <a:off x="3032472" y="1757850"/>
            <a:ext cx="1420038" cy="761829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33"/>
          <p:cNvSpPr/>
          <p:nvPr/>
        </p:nvSpPr>
        <p:spPr>
          <a:xfrm>
            <a:off x="2408327" y="3338200"/>
            <a:ext cx="2149246" cy="2529116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33"/>
          <p:cNvSpPr/>
          <p:nvPr/>
        </p:nvSpPr>
        <p:spPr>
          <a:xfrm>
            <a:off x="3648700" y="3895275"/>
            <a:ext cx="4082609" cy="1601000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33"/>
          <p:cNvSpPr/>
          <p:nvPr/>
        </p:nvSpPr>
        <p:spPr>
          <a:xfrm>
            <a:off x="5443925" y="5353425"/>
            <a:ext cx="2288372" cy="553002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33"/>
          <p:cNvSpPr/>
          <p:nvPr/>
        </p:nvSpPr>
        <p:spPr>
          <a:xfrm>
            <a:off x="6767875" y="1933775"/>
            <a:ext cx="964282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33"/>
          <p:cNvSpPr/>
          <p:nvPr/>
        </p:nvSpPr>
        <p:spPr>
          <a:xfrm>
            <a:off x="5553525" y="1825850"/>
            <a:ext cx="450958" cy="1183348"/>
          </a:xfrm>
          <a:custGeom>
            <a:avLst/>
            <a:gdLst/>
            <a:ahLst/>
            <a:cxnLst/>
            <a:rect l="l" t="t" r="r" b="b"/>
            <a:pathLst>
              <a:path w="1918970" h="1546860" extrusionOk="0">
                <a:moveTo>
                  <a:pt x="0" y="1546590"/>
                </a:moveTo>
                <a:lnTo>
                  <a:pt x="1918741" y="1546590"/>
                </a:lnTo>
                <a:lnTo>
                  <a:pt x="1918741" y="0"/>
                </a:lnTo>
                <a:lnTo>
                  <a:pt x="0" y="0"/>
                </a:lnTo>
                <a:lnTo>
                  <a:pt x="0" y="15465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Implementation</a:t>
            </a:r>
            <a:endParaRPr/>
          </a:p>
        </p:txBody>
      </p:sp>
      <p:sp>
        <p:nvSpPr>
          <p:cNvPr id="441" name="Google Shape;441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442" name="Google Shape;442;p34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34"/>
          <p:cNvSpPr txBox="1"/>
          <p:nvPr/>
        </p:nvSpPr>
        <p:spPr>
          <a:xfrm>
            <a:off x="811113" y="6164459"/>
            <a:ext cx="6124500" cy="6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83713" marR="0" lvl="0" indent="0" algn="l" rtl="0">
              <a:lnSpc>
                <a:spcPct val="1147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(each </a:t>
            </a:r>
            <a:r>
              <a:rPr lang="en-US" sz="14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"C" </a:t>
            </a:r>
            <a:r>
              <a:rPr lang="en-US" sz="1800" b="0" i="0" u="none" strike="noStrike" cap="none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</a:rPr>
              <a:t>symbol represents a control bit)</a:t>
            </a:r>
            <a:endParaRPr sz="18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61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1155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Instruction Handling</a:t>
            </a:r>
            <a:endParaRPr/>
          </a:p>
        </p:txBody>
      </p:sp>
      <p:sp>
        <p:nvSpPr>
          <p:cNvPr id="450" name="Google Shape;45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451" name="Google Shape;451;p35"/>
          <p:cNvSpPr/>
          <p:nvPr/>
        </p:nvSpPr>
        <p:spPr>
          <a:xfrm>
            <a:off x="264159" y="1387372"/>
            <a:ext cx="8398800" cy="44334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35"/>
          <p:cNvSpPr txBox="1"/>
          <p:nvPr/>
        </p:nvSpPr>
        <p:spPr>
          <a:xfrm>
            <a:off x="811113" y="6164459"/>
            <a:ext cx="6124500" cy="6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83713" marR="0" lvl="0" indent="0" algn="l" rtl="0">
              <a:lnSpc>
                <a:spcPct val="1147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(each </a:t>
            </a:r>
            <a:r>
              <a:rPr lang="en-US" sz="1400" b="0" i="0" u="none" strike="noStrike" cap="non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"C" </a:t>
            </a:r>
            <a:r>
              <a:rPr lang="en-US" sz="1800" b="0" i="0" u="none" strike="noStrike" cap="none">
                <a:solidFill>
                  <a:srgbClr val="0B5394"/>
                </a:solidFill>
                <a:latin typeface="Calibri"/>
                <a:ea typeface="Calibri"/>
                <a:cs typeface="Calibri"/>
                <a:sym typeface="Calibri"/>
              </a:rPr>
              <a:t>symbol represents a control bit)</a:t>
            </a:r>
            <a:endParaRPr sz="1800" b="0" i="0" u="none" strike="noStrike" cap="non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61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B539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35"/>
          <p:cNvSpPr/>
          <p:nvPr/>
        </p:nvSpPr>
        <p:spPr>
          <a:xfrm>
            <a:off x="87425" y="1197675"/>
            <a:ext cx="4041000" cy="2289600"/>
          </a:xfrm>
          <a:prstGeom prst="rect">
            <a:avLst/>
          </a:prstGeom>
          <a:noFill/>
          <a:ln w="38100" cap="flat" cmpd="sng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3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Instruction Handling</a:t>
            </a:r>
            <a:endParaRPr/>
          </a:p>
        </p:txBody>
      </p:sp>
      <p:sp>
        <p:nvSpPr>
          <p:cNvPr id="11" name="Google Shape;504;p39">
            <a:extLst>
              <a:ext uri="{FF2B5EF4-FFF2-40B4-BE49-F238E27FC236}">
                <a16:creationId xmlns:a16="http://schemas.microsoft.com/office/drawing/2014/main" id="{ECCA2809-D0B3-C330-6821-E5393F45D751}"/>
              </a:ext>
            </a:extLst>
          </p:cNvPr>
          <p:cNvSpPr/>
          <p:nvPr/>
        </p:nvSpPr>
        <p:spPr>
          <a:xfrm>
            <a:off x="1451903" y="1461110"/>
            <a:ext cx="6687300" cy="23769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05;p39">
            <a:extLst>
              <a:ext uri="{FF2B5EF4-FFF2-40B4-BE49-F238E27FC236}">
                <a16:creationId xmlns:a16="http://schemas.microsoft.com/office/drawing/2014/main" id="{98940901-1FE1-BA26-994A-21E20BAD8513}"/>
              </a:ext>
            </a:extLst>
          </p:cNvPr>
          <p:cNvSpPr/>
          <p:nvPr/>
        </p:nvSpPr>
        <p:spPr>
          <a:xfrm>
            <a:off x="4094479" y="1197669"/>
            <a:ext cx="10160" cy="2702560"/>
          </a:xfrm>
          <a:custGeom>
            <a:avLst/>
            <a:gdLst/>
            <a:ahLst/>
            <a:cxnLst/>
            <a:rect l="l" t="t" r="r" b="b"/>
            <a:pathLst>
              <a:path w="10160" h="2702560" extrusionOk="0">
                <a:moveTo>
                  <a:pt x="10160" y="0"/>
                </a:moveTo>
                <a:lnTo>
                  <a:pt x="0" y="27025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06;p39">
            <a:extLst>
              <a:ext uri="{FF2B5EF4-FFF2-40B4-BE49-F238E27FC236}">
                <a16:creationId xmlns:a16="http://schemas.microsoft.com/office/drawing/2014/main" id="{2D91B8FE-8569-37F8-FADA-76D0D5853B82}"/>
              </a:ext>
            </a:extLst>
          </p:cNvPr>
          <p:cNvSpPr/>
          <p:nvPr/>
        </p:nvSpPr>
        <p:spPr>
          <a:xfrm>
            <a:off x="4104640" y="1217989"/>
            <a:ext cx="4480559" cy="10159"/>
          </a:xfrm>
          <a:custGeom>
            <a:avLst/>
            <a:gdLst/>
            <a:ahLst/>
            <a:cxnLst/>
            <a:rect l="l" t="t" r="r" b="b"/>
            <a:pathLst>
              <a:path w="4480559" h="10159" extrusionOk="0">
                <a:moveTo>
                  <a:pt x="0" y="0"/>
                </a:moveTo>
                <a:lnTo>
                  <a:pt x="4480560" y="101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464" name="Google Shape;464;p36"/>
          <p:cNvSpPr txBox="1"/>
          <p:nvPr/>
        </p:nvSpPr>
        <p:spPr>
          <a:xfrm>
            <a:off x="1574800" y="3219510"/>
            <a:ext cx="2052300" cy="3696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10541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000000000000101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p36"/>
          <p:cNvSpPr/>
          <p:nvPr/>
        </p:nvSpPr>
        <p:spPr>
          <a:xfrm>
            <a:off x="566597" y="3642684"/>
            <a:ext cx="1466850" cy="739139"/>
          </a:xfrm>
          <a:custGeom>
            <a:avLst/>
            <a:gdLst/>
            <a:ahLst/>
            <a:cxnLst/>
            <a:rect l="l" t="t" r="r" b="b"/>
            <a:pathLst>
              <a:path w="1466850" h="739139" extrusionOk="0">
                <a:moveTo>
                  <a:pt x="1392178" y="293475"/>
                </a:moveTo>
                <a:lnTo>
                  <a:pt x="74251" y="293475"/>
                </a:lnTo>
                <a:lnTo>
                  <a:pt x="45349" y="299310"/>
                </a:lnTo>
                <a:lnTo>
                  <a:pt x="21747" y="315223"/>
                </a:lnTo>
                <a:lnTo>
                  <a:pt x="5835" y="338825"/>
                </a:lnTo>
                <a:lnTo>
                  <a:pt x="0" y="367725"/>
                </a:lnTo>
                <a:lnTo>
                  <a:pt x="0" y="664721"/>
                </a:lnTo>
                <a:lnTo>
                  <a:pt x="5835" y="693624"/>
                </a:lnTo>
                <a:lnTo>
                  <a:pt x="21747" y="717225"/>
                </a:lnTo>
                <a:lnTo>
                  <a:pt x="45349" y="733138"/>
                </a:lnTo>
                <a:lnTo>
                  <a:pt x="74251" y="738973"/>
                </a:lnTo>
                <a:lnTo>
                  <a:pt x="1392178" y="738973"/>
                </a:lnTo>
                <a:lnTo>
                  <a:pt x="1421081" y="733138"/>
                </a:lnTo>
                <a:lnTo>
                  <a:pt x="1444682" y="717225"/>
                </a:lnTo>
                <a:lnTo>
                  <a:pt x="1460595" y="693624"/>
                </a:lnTo>
                <a:lnTo>
                  <a:pt x="1466430" y="664721"/>
                </a:lnTo>
                <a:lnTo>
                  <a:pt x="1466430" y="367725"/>
                </a:lnTo>
                <a:lnTo>
                  <a:pt x="1460595" y="338825"/>
                </a:lnTo>
                <a:lnTo>
                  <a:pt x="1444682" y="315223"/>
                </a:lnTo>
                <a:lnTo>
                  <a:pt x="1421081" y="299310"/>
                </a:lnTo>
                <a:lnTo>
                  <a:pt x="1392178" y="293475"/>
                </a:lnTo>
                <a:close/>
              </a:path>
              <a:path w="1466850" h="739139" extrusionOk="0">
                <a:moveTo>
                  <a:pt x="1172674" y="0"/>
                </a:moveTo>
                <a:lnTo>
                  <a:pt x="855418" y="293475"/>
                </a:lnTo>
                <a:lnTo>
                  <a:pt x="1222025" y="293475"/>
                </a:lnTo>
                <a:lnTo>
                  <a:pt x="1172674" y="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36"/>
          <p:cNvSpPr txBox="1"/>
          <p:nvPr/>
        </p:nvSpPr>
        <p:spPr>
          <a:xfrm>
            <a:off x="760856" y="4007875"/>
            <a:ext cx="10782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A-instruction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36"/>
          <p:cNvSpPr txBox="1"/>
          <p:nvPr/>
        </p:nvSpPr>
        <p:spPr>
          <a:xfrm>
            <a:off x="1102750" y="3252181"/>
            <a:ext cx="3093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@5</a:t>
            </a:r>
            <a:endParaRPr sz="16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504;p39">
            <a:extLst>
              <a:ext uri="{FF2B5EF4-FFF2-40B4-BE49-F238E27FC236}">
                <a16:creationId xmlns:a16="http://schemas.microsoft.com/office/drawing/2014/main" id="{351D0D5E-C1F6-31CF-64AF-5638847730DF}"/>
              </a:ext>
            </a:extLst>
          </p:cNvPr>
          <p:cNvSpPr/>
          <p:nvPr/>
        </p:nvSpPr>
        <p:spPr>
          <a:xfrm>
            <a:off x="1451903" y="1461110"/>
            <a:ext cx="6687300" cy="23769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05;p39">
            <a:extLst>
              <a:ext uri="{FF2B5EF4-FFF2-40B4-BE49-F238E27FC236}">
                <a16:creationId xmlns:a16="http://schemas.microsoft.com/office/drawing/2014/main" id="{8514B7A6-6BB0-EF25-23F7-2378DFF948F1}"/>
              </a:ext>
            </a:extLst>
          </p:cNvPr>
          <p:cNvSpPr/>
          <p:nvPr/>
        </p:nvSpPr>
        <p:spPr>
          <a:xfrm>
            <a:off x="4094479" y="1197669"/>
            <a:ext cx="10160" cy="2702560"/>
          </a:xfrm>
          <a:custGeom>
            <a:avLst/>
            <a:gdLst/>
            <a:ahLst/>
            <a:cxnLst/>
            <a:rect l="l" t="t" r="r" b="b"/>
            <a:pathLst>
              <a:path w="10160" h="2702560" extrusionOk="0">
                <a:moveTo>
                  <a:pt x="10160" y="0"/>
                </a:moveTo>
                <a:lnTo>
                  <a:pt x="0" y="27025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506;p39">
            <a:extLst>
              <a:ext uri="{FF2B5EF4-FFF2-40B4-BE49-F238E27FC236}">
                <a16:creationId xmlns:a16="http://schemas.microsoft.com/office/drawing/2014/main" id="{775C6408-A45B-0AF1-2DB4-FDCF56A06A56}"/>
              </a:ext>
            </a:extLst>
          </p:cNvPr>
          <p:cNvSpPr/>
          <p:nvPr/>
        </p:nvSpPr>
        <p:spPr>
          <a:xfrm>
            <a:off x="4104640" y="1217989"/>
            <a:ext cx="4480559" cy="10159"/>
          </a:xfrm>
          <a:custGeom>
            <a:avLst/>
            <a:gdLst/>
            <a:ahLst/>
            <a:cxnLst/>
            <a:rect l="l" t="t" r="r" b="b"/>
            <a:pathLst>
              <a:path w="4480559" h="10159" extrusionOk="0">
                <a:moveTo>
                  <a:pt x="0" y="0"/>
                </a:moveTo>
                <a:lnTo>
                  <a:pt x="4480560" y="10160"/>
                </a:lnTo>
              </a:path>
            </a:pathLst>
          </a:custGeom>
          <a:noFill/>
          <a:ln w="1270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3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CPU Operation: Instruction Handling</a:t>
            </a:r>
            <a:endParaRPr/>
          </a:p>
        </p:txBody>
      </p:sp>
      <p:sp>
        <p:nvSpPr>
          <p:cNvPr id="474" name="Google Shape;474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78" name="Google Shape;478;p37"/>
          <p:cNvSpPr txBox="1"/>
          <p:nvPr/>
        </p:nvSpPr>
        <p:spPr>
          <a:xfrm>
            <a:off x="1574800" y="3219510"/>
            <a:ext cx="2052300" cy="369600"/>
          </a:xfrm>
          <a:prstGeom prst="rect">
            <a:avLst/>
          </a:prstGeom>
          <a:solidFill>
            <a:srgbClr val="F8CBAD"/>
          </a:solidFill>
          <a:ln>
            <a:noFill/>
          </a:ln>
        </p:spPr>
        <p:txBody>
          <a:bodyPr spcFirstLastPara="1" wrap="square" lIns="0" tIns="33000" rIns="0" bIns="0" anchor="t" anchorCtr="0">
            <a:noAutofit/>
          </a:bodyPr>
          <a:lstStyle/>
          <a:p>
            <a:pPr marL="10541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000000000000101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37"/>
          <p:cNvSpPr/>
          <p:nvPr/>
        </p:nvSpPr>
        <p:spPr>
          <a:xfrm>
            <a:off x="566597" y="3642684"/>
            <a:ext cx="1466850" cy="739139"/>
          </a:xfrm>
          <a:custGeom>
            <a:avLst/>
            <a:gdLst/>
            <a:ahLst/>
            <a:cxnLst/>
            <a:rect l="l" t="t" r="r" b="b"/>
            <a:pathLst>
              <a:path w="1466850" h="739139" extrusionOk="0">
                <a:moveTo>
                  <a:pt x="1392178" y="293475"/>
                </a:moveTo>
                <a:lnTo>
                  <a:pt x="74251" y="293475"/>
                </a:lnTo>
                <a:lnTo>
                  <a:pt x="45349" y="299310"/>
                </a:lnTo>
                <a:lnTo>
                  <a:pt x="21747" y="315223"/>
                </a:lnTo>
                <a:lnTo>
                  <a:pt x="5835" y="338825"/>
                </a:lnTo>
                <a:lnTo>
                  <a:pt x="0" y="367725"/>
                </a:lnTo>
                <a:lnTo>
                  <a:pt x="0" y="664721"/>
                </a:lnTo>
                <a:lnTo>
                  <a:pt x="5835" y="693624"/>
                </a:lnTo>
                <a:lnTo>
                  <a:pt x="21747" y="717225"/>
                </a:lnTo>
                <a:lnTo>
                  <a:pt x="45349" y="733138"/>
                </a:lnTo>
                <a:lnTo>
                  <a:pt x="74251" y="738973"/>
                </a:lnTo>
                <a:lnTo>
                  <a:pt x="1392178" y="738973"/>
                </a:lnTo>
                <a:lnTo>
                  <a:pt x="1421081" y="733138"/>
                </a:lnTo>
                <a:lnTo>
                  <a:pt x="1444682" y="717225"/>
                </a:lnTo>
                <a:lnTo>
                  <a:pt x="1460595" y="693624"/>
                </a:lnTo>
                <a:lnTo>
                  <a:pt x="1466430" y="664721"/>
                </a:lnTo>
                <a:lnTo>
                  <a:pt x="1466430" y="367725"/>
                </a:lnTo>
                <a:lnTo>
                  <a:pt x="1460595" y="338825"/>
                </a:lnTo>
                <a:lnTo>
                  <a:pt x="1444682" y="315223"/>
                </a:lnTo>
                <a:lnTo>
                  <a:pt x="1421081" y="299310"/>
                </a:lnTo>
                <a:lnTo>
                  <a:pt x="1392178" y="293475"/>
                </a:lnTo>
                <a:close/>
              </a:path>
              <a:path w="1466850" h="739139" extrusionOk="0">
                <a:moveTo>
                  <a:pt x="1172674" y="0"/>
                </a:moveTo>
                <a:lnTo>
                  <a:pt x="855418" y="293475"/>
                </a:lnTo>
                <a:lnTo>
                  <a:pt x="1222025" y="293475"/>
                </a:lnTo>
                <a:lnTo>
                  <a:pt x="1172674" y="0"/>
                </a:lnTo>
                <a:close/>
              </a:path>
            </a:pathLst>
          </a:custGeom>
          <a:solidFill>
            <a:srgbClr val="F4B18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37"/>
          <p:cNvSpPr txBox="1"/>
          <p:nvPr/>
        </p:nvSpPr>
        <p:spPr>
          <a:xfrm>
            <a:off x="760856" y="4007875"/>
            <a:ext cx="10782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A-instruction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37"/>
          <p:cNvSpPr txBox="1"/>
          <p:nvPr/>
        </p:nvSpPr>
        <p:spPr>
          <a:xfrm>
            <a:off x="1102750" y="3252181"/>
            <a:ext cx="309300" cy="2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@5</a:t>
            </a:r>
            <a:endParaRPr sz="1600" b="1" i="0" u="none" strike="noStrike" cap="none" dirty="0">
              <a:solidFill>
                <a:srgbClr val="0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482" name="Google Shape;482;p37"/>
          <p:cNvSpPr txBox="1"/>
          <p:nvPr/>
        </p:nvSpPr>
        <p:spPr>
          <a:xfrm>
            <a:off x="2600950" y="4149110"/>
            <a:ext cx="6498736" cy="23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>
              <a:spcBef>
                <a:spcPts val="440"/>
              </a:spcBef>
              <a:buClr>
                <a:srgbClr val="4B2A85"/>
              </a:buClr>
              <a:buSzPts val="1800"/>
            </a:pPr>
            <a:r>
              <a:rPr lang="en-US" sz="2200" u="sng" dirty="0">
                <a:latin typeface="Calibri"/>
                <a:ea typeface="Calibri"/>
                <a:cs typeface="Calibri"/>
                <a:sym typeface="Calibri"/>
              </a:rPr>
              <a:t>CPU handling of an A-instruction:</a:t>
            </a:r>
            <a:endParaRPr lang="en-US"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Decodes the instruction into:</a:t>
            </a:r>
          </a:p>
          <a:p>
            <a:pPr marL="649224" marR="0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op-code</a:t>
            </a:r>
          </a:p>
          <a:p>
            <a:pPr marL="649224" marR="0" lvl="1" indent="-283464" algn="l" rtl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Clr>
                <a:srgbClr val="4B2A85"/>
              </a:buClr>
              <a:buSzPct val="100000"/>
              <a:buFont typeface="Wingdings" pitchFamily="2" charset="2"/>
              <a:buChar char="§"/>
            </a:pPr>
            <a:r>
              <a:rPr lang="en-US" sz="22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15-bit value</a:t>
            </a:r>
            <a:endParaRPr sz="2200" b="0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Stores the value in the A-register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347472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1800"/>
              <a:buFont typeface="Wingdings" pitchFamily="2" charset="2"/>
              <a:buChar char="v"/>
            </a:pPr>
            <a:r>
              <a:rPr lang="en-US" sz="2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Outputs the value (not shown in this diagram)</a:t>
            </a:r>
            <a:endParaRPr sz="2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1207</Words>
  <Application>Microsoft Macintosh PowerPoint</Application>
  <PresentationFormat>On-screen Show (4:3)</PresentationFormat>
  <Paragraphs>298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Noto Sans Symbols</vt:lpstr>
      <vt:lpstr>Arial</vt:lpstr>
      <vt:lpstr>Calibri</vt:lpstr>
      <vt:lpstr>Consolas</vt:lpstr>
      <vt:lpstr>Courier New</vt:lpstr>
      <vt:lpstr>Times New Roman</vt:lpstr>
      <vt:lpstr>Wingdings</vt:lpstr>
      <vt:lpstr>UWTheme-333-Sp18</vt:lpstr>
      <vt:lpstr>Hack CPU Logic &amp; Midterm Practice</vt:lpstr>
      <vt:lpstr>Lecture Outline</vt:lpstr>
      <vt:lpstr>Hack CPU Interface Inputs</vt:lpstr>
      <vt:lpstr>Hack CPU Interface Outputs</vt:lpstr>
      <vt:lpstr>Hack CPU Implementation</vt:lpstr>
      <vt:lpstr>Hack CPU Implementation</vt:lpstr>
      <vt:lpstr>CPU Operation: Instruction Handling</vt:lpstr>
      <vt:lpstr>CPU Operation: Instruction Handling</vt:lpstr>
      <vt:lpstr>CPU Operation: Instruction Handling</vt:lpstr>
      <vt:lpstr>CPU Operation: Instruction Handling</vt:lpstr>
      <vt:lpstr>Hack: C-Instructions</vt:lpstr>
      <vt:lpstr>CPU Operation: Instruction Handling</vt:lpstr>
      <vt:lpstr>Hack: C-Instructions</vt:lpstr>
      <vt:lpstr>CPU Operation: Handling C-Instructions</vt:lpstr>
      <vt:lpstr>Hack: C-Instructions</vt:lpstr>
      <vt:lpstr>CPU Operation: Handling C-Instructions</vt:lpstr>
      <vt:lpstr>CPU Operation: Handling C-Instructions</vt:lpstr>
      <vt:lpstr>CPU Operation: Control</vt:lpstr>
      <vt:lpstr>CPU Operation: Control</vt:lpstr>
      <vt:lpstr>CPU Operation: Control</vt:lpstr>
      <vt:lpstr>Hack: C-Instructions</vt:lpstr>
      <vt:lpstr>CPU Operation: Control</vt:lpstr>
      <vt:lpstr>Hack CPU Implementation: That’s It!</vt:lpstr>
      <vt:lpstr>Lecture Outline</vt:lpstr>
      <vt:lpstr>CSE 390B Midterm Topics Brainstorm</vt:lpstr>
      <vt:lpstr>Previous CSE 390B Midterms</vt:lpstr>
      <vt:lpstr>Lecture Outline</vt:lpstr>
      <vt:lpstr>Project 6: Overview</vt:lpstr>
      <vt:lpstr>Project 6, Part I: Mock Exam Problem</vt:lpstr>
      <vt:lpstr>Project 6 Tips</vt:lpstr>
      <vt:lpstr>Lecture 10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Exam Review, Project 5 Overview</dc:title>
  <dc:creator>Aaron Johnston</dc:creator>
  <cp:lastModifiedBy>Eric Fan</cp:lastModifiedBy>
  <cp:revision>111</cp:revision>
  <dcterms:created xsi:type="dcterms:W3CDTF">2018-03-28T08:00:24Z</dcterms:created>
  <dcterms:modified xsi:type="dcterms:W3CDTF">2024-02-02T17:44:29Z</dcterms:modified>
</cp:coreProperties>
</file>